
<file path=[Content_Types].xml><?xml version="1.0" encoding="utf-8"?>
<Types xmlns="http://schemas.openxmlformats.org/package/2006/content-types">
  <Default ContentType="application/xml" Extension="xml"/>
  <Default ContentType="image/x-wmf" Extension="wmf"/>
  <Default ContentType="image/jpeg" Extension="jpeg"/>
  <Default ContentType="image/jpeg" Extension="jpg"/>
  <Default ContentType="image/x-emf" Extension="emf"/>
  <Default ContentType="application/vnd.openxmlformats-package.relationships+xml" Extension="rels"/>
  <Default ContentType="application/vnd.openxmlformats-officedocument.presentationml.printerSettings" Extension="bin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93" r:id="rId5"/>
    <p:sldId id="279" r:id="rId6"/>
    <p:sldId id="382" r:id="rId7"/>
    <p:sldId id="380" r:id="rId8"/>
    <p:sldId id="384" r:id="rId9"/>
    <p:sldId id="377" r:id="rId10"/>
    <p:sldId id="379" r:id="rId11"/>
    <p:sldId id="392" r:id="rId12"/>
    <p:sldId id="331" r:id="rId13"/>
    <p:sldId id="394" r:id="rId14"/>
    <p:sldId id="397" r:id="rId15"/>
    <p:sldId id="396" r:id="rId16"/>
    <p:sldId id="395" r:id="rId17"/>
    <p:sldId id="383" r:id="rId18"/>
    <p:sldId id="386" r:id="rId19"/>
    <p:sldId id="381" r:id="rId20"/>
    <p:sldId id="387" r:id="rId21"/>
    <p:sldId id="389" r:id="rId22"/>
    <p:sldId id="390" r:id="rId23"/>
    <p:sldId id="277" r:id="rId2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1"/>
    <a:srgbClr val="969594"/>
    <a:srgbClr val="CDCD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3" autoAdjust="0"/>
  </p:normalViewPr>
  <p:slideViewPr>
    <p:cSldViewPr>
      <p:cViewPr varScale="1">
        <p:scale>
          <a:sx n="84" d="100"/>
          <a:sy n="84" d="100"/>
        </p:scale>
        <p:origin x="-2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940E6-578A-4715-B4F7-A20F8C26C84B}" type="datetime4">
              <a:rPr lang="de-DE" smtClean="0"/>
              <a:t>April 3,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0EB0-0FFA-4AE1-B602-49C566B5203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6265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AA2C1-6C81-4A9C-AAFC-C3F2A886CABE}" type="datetime4">
              <a:rPr lang="de-DE" smtClean="0"/>
              <a:t>April 3, 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D82B-3220-4CA1-92D4-F07CD9AF89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2494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0D82B-3220-4CA1-92D4-F07CD9AF89E8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532DE2-7A44-4A0B-BC14-3598B1F7CA5D}" type="datetime4">
              <a:rPr lang="de-DE" smtClean="0"/>
              <a:t>April 3, 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23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0D82B-3220-4CA1-92D4-F07CD9AF89E8}" type="slidenum">
              <a:rPr lang="de-DE" smtClean="0"/>
              <a:t>22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532DE2-7A44-4A0B-BC14-3598B1F7CA5D}" type="datetime4">
              <a:rPr lang="de-DE" smtClean="0"/>
              <a:t>April 3, 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23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1269-0405-4AFF-8823-3AC5490DA3CA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92CA-615A-4561-AB29-7ADC50723B61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0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4BF0-6762-4370-BF9C-8AFA5D2EADFC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C2D4-FD77-4B9D-AECF-43A31012C2C6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9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A0C9-2F0A-40B4-9E43-273C3F0EDF1D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F17-775A-4766-A5EF-C30B6CF7518F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7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CFB-1F6B-477D-8DA9-7577CC7C315D}" type="datetime4">
              <a:rPr lang="de-DE" smtClean="0"/>
              <a:t>April 3,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9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D4C6-AD2D-4299-AE6E-5938BBC5A18C}" type="datetime4">
              <a:rPr lang="de-DE" smtClean="0"/>
              <a:t>April 3, 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80F6-4E22-48AD-8F98-533CEDE66444}" type="datetime4">
              <a:rPr lang="de-DE" smtClean="0"/>
              <a:t>April 3,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6A92-6AD5-413F-86C0-A4E9933C4BFF}" type="datetime4">
              <a:rPr lang="de-DE" smtClean="0"/>
              <a:t>April 3, 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FC3-94BC-49A1-809F-5DFBE2E8FB98}" type="datetime4">
              <a:rPr lang="de-DE" smtClean="0"/>
              <a:t>April 3,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8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47A8-8EEC-4B40-BDD2-39618F0A849D}" type="datetime4">
              <a:rPr lang="de-DE" smtClean="0"/>
              <a:t>April 3,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4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B2B-3529-49F9-9B90-92E687964B1E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9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F350-6FA0-4084-876F-25F98A689433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6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6489-C38F-4E85-A953-7806CE5A9DA7}" type="datetime4">
              <a:rPr lang="de-DE" smtClean="0"/>
              <a:t>April 3,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260350"/>
            <a:ext cx="5975350" cy="468153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7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7899-E503-4473-964A-4A9468D2E1C6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9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C04A-0C5D-4BF5-8C8B-9E01CD2E1C0E}" type="datetime4">
              <a:rPr lang="de-DE" smtClean="0"/>
              <a:t>April 3,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3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D55-3A19-4AFC-800D-931D64746582}" type="datetime4">
              <a:rPr lang="de-DE" smtClean="0"/>
              <a:t>April 3, 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9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AE23-9116-44CF-8DEE-571B0A12DEE4}" type="datetime4">
              <a:rPr lang="de-DE" smtClean="0"/>
              <a:t>April 3,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4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65-7F68-4182-A795-51E1CF8F2BC6}" type="datetime4">
              <a:rPr lang="de-DE" smtClean="0"/>
              <a:t>April 3, 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8D57-A0F7-4A09-A8DE-4D1FBCA84B60}" type="datetime4">
              <a:rPr lang="de-DE" smtClean="0"/>
              <a:t>April 3,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9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4A3-7403-4435-A2B8-4623078B62FE}" type="datetime4">
              <a:rPr lang="de-DE" smtClean="0"/>
              <a:t>April 3,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B5CD-F1D9-4965-82FA-F2236C942B1B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46233-3BF8-4330-8CE8-BEC3B6272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0679-4C41-4C7A-8D6C-A575CC1CDCF9}" type="datetime4">
              <a:rPr lang="de-DE" smtClean="0"/>
              <a:t>April 3,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CB7D-487E-4F6B-9D9A-FA8AD60B2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5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6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 ?><Relationships xmlns="http://schemas.openxmlformats.org/package/2006/relationships"><Relationship Id="rId3" Target="../media/image4.jpg" Type="http://schemas.openxmlformats.org/officeDocument/2006/relationships/image"/><Relationship Id="rId4" Target="../media/image8.jpeg" Type="http://schemas.openxmlformats.org/officeDocument/2006/relationships/image"/><Relationship Id="rId5" Target="../media/image9.png" Type="http://schemas.openxmlformats.org/officeDocument/2006/relationships/image"/><Relationship Id="rId6" Target="../media/image10.jpeg" Type="http://schemas.openxmlformats.org/officeDocument/2006/relationships/image"/><Relationship Id="rId7" Target="../media/image11.pn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3264" y="231307"/>
            <a:ext cx="5920943" cy="603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1774" r="8002" b="1132"/>
          <a:stretch/>
        </p:blipFill>
        <p:spPr bwMode="auto">
          <a:xfrm>
            <a:off x="-36512" y="44624"/>
            <a:ext cx="6880194" cy="68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2621582" y="2657083"/>
            <a:ext cx="1564006" cy="2572117"/>
            <a:chOff x="2621582" y="2657083"/>
            <a:chExt cx="1564006" cy="2572117"/>
          </a:xfrm>
        </p:grpSpPr>
        <p:pic>
          <p:nvPicPr>
            <p:cNvPr id="5" name="Picture 71" descr="F:\logo tei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582" y="2657083"/>
              <a:ext cx="1564006" cy="156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582" y="4286290"/>
              <a:ext cx="1531884" cy="942910"/>
            </a:xfrm>
            <a:prstGeom prst="rect">
              <a:avLst/>
            </a:prstGeom>
          </p:spPr>
        </p:pic>
      </p:grp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>
          <a:xfrm>
            <a:off x="206152" y="6381328"/>
            <a:ext cx="2133600" cy="365125"/>
          </a:xfrm>
        </p:spPr>
        <p:txBody>
          <a:bodyPr/>
          <a:lstStyle/>
          <a:p>
            <a:fld id="{04E41269-0405-4AFF-8823-3AC5490DA3CA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843682" y="3120057"/>
            <a:ext cx="18830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Geschäftsführer</a:t>
            </a: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Carsten Weiß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Gilbert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Kimpel</a:t>
            </a:r>
          </a:p>
          <a:p>
            <a:pPr>
              <a:spcAft>
                <a:spcPts val="1200"/>
              </a:spcAft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Johann-Christian v. Behr</a:t>
            </a:r>
          </a:p>
          <a:p>
            <a:pPr>
              <a:spcAft>
                <a:spcPts val="600"/>
              </a:spcAft>
            </a:pP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Hauptsitz </a:t>
            </a:r>
            <a:r>
              <a:rPr lang="de-DE" sz="1100" b="1" dirty="0" err="1">
                <a:solidFill>
                  <a:schemeClr val="bg1">
                    <a:lumMod val="50000"/>
                  </a:schemeClr>
                </a:solidFill>
              </a:rPr>
              <a:t>Walkenried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Bei dem Gerichte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37445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Walkenried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Tel. +49 5525 201 - 0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Fax +49 5525 201 – 48</a:t>
            </a:r>
          </a:p>
          <a:p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Zweigniederlassung </a:t>
            </a:r>
            <a:r>
              <a:rPr lang="de-DE" sz="1100" b="1" dirty="0" err="1">
                <a:solidFill>
                  <a:schemeClr val="bg1">
                    <a:lumMod val="50000"/>
                  </a:schemeClr>
                </a:solidFill>
              </a:rPr>
              <a:t>Valluhn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Am Heisterbusch 18 a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19246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Valluhn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Tel. +49 38851 327 - 0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Fax +49 38851 327 – 10</a:t>
            </a:r>
          </a:p>
          <a:p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info@mtsperforator.de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www.mtsperforator.de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78275" y="1424970"/>
            <a:ext cx="295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Titel der Veranstaltung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Datum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36096" y="320169"/>
            <a:ext cx="36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 smtClean="0">
                <a:solidFill>
                  <a:srgbClr val="969594"/>
                </a:solidFill>
                <a:latin typeface="+mj-lt"/>
                <a:cs typeface="Arial" panose="020B0604020202020204" pitchFamily="34" charset="0"/>
              </a:rPr>
              <a:t>WELCOME TO</a:t>
            </a:r>
          </a:p>
          <a:p>
            <a:pPr algn="r"/>
            <a:r>
              <a:rPr lang="de-DE" sz="2150" b="1" dirty="0" smtClean="0">
                <a:solidFill>
                  <a:srgbClr val="969594"/>
                </a:solidFill>
                <a:latin typeface="+mj-lt"/>
                <a:cs typeface="Arial" panose="020B0604020202020204" pitchFamily="34" charset="0"/>
              </a:rPr>
              <a:t>MTS PERFORATOR GMBH</a:t>
            </a:r>
            <a:endParaRPr lang="de-DE" sz="2150" b="1" dirty="0">
              <a:solidFill>
                <a:srgbClr val="96959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359658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Round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r>
              <a:rPr lang="de-DE" sz="2500" dirty="0" smtClean="0">
                <a:solidFill>
                  <a:srgbClr val="969594"/>
                </a:solidFill>
              </a:rPr>
              <a:t> 3,2 m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1" y="1196753"/>
            <a:ext cx="8671989" cy="52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359658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Round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r>
              <a:rPr lang="de-DE" sz="2500" dirty="0" smtClean="0">
                <a:solidFill>
                  <a:srgbClr val="969594"/>
                </a:solidFill>
              </a:rPr>
              <a:t> 3,2 m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3074" name="Picture 2" descr="D:\Eigene Dateien\mts Perforator\Videos Bilder Präs. Prospekte Success\Bilder PBA + HS + Reise\Reisebilder\Malaysia PBA 95 März 2015\20150303_095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0736" y="1655728"/>
            <a:ext cx="540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359658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LH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70" y="1014627"/>
            <a:ext cx="4849435" cy="578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359658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LH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7081"/>
            <a:ext cx="7013348" cy="45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4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359658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LH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9700"/>
            <a:ext cx="6907933" cy="449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35965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9594"/>
                </a:solidFill>
              </a:rPr>
              <a:t>PBA205 LH </a:t>
            </a:r>
            <a:r>
              <a:rPr lang="de-DE" dirty="0" err="1" smtClean="0">
                <a:solidFill>
                  <a:srgbClr val="969594"/>
                </a:solidFill>
              </a:rPr>
              <a:t>special</a:t>
            </a:r>
            <a:r>
              <a:rPr lang="de-DE" dirty="0" smtClean="0">
                <a:solidFill>
                  <a:srgbClr val="969594"/>
                </a:solidFill>
              </a:rPr>
              <a:t> design </a:t>
            </a:r>
            <a:r>
              <a:rPr lang="de-DE" dirty="0" err="1" smtClean="0">
                <a:solidFill>
                  <a:srgbClr val="969594"/>
                </a:solidFill>
              </a:rPr>
              <a:t>with</a:t>
            </a:r>
            <a:r>
              <a:rPr lang="de-DE" dirty="0" smtClean="0">
                <a:solidFill>
                  <a:srgbClr val="969594"/>
                </a:solidFill>
              </a:rPr>
              <a:t> </a:t>
            </a:r>
            <a:r>
              <a:rPr lang="de-DE" dirty="0" err="1" smtClean="0">
                <a:solidFill>
                  <a:srgbClr val="969594"/>
                </a:solidFill>
              </a:rPr>
              <a:t>stroke</a:t>
            </a:r>
            <a:r>
              <a:rPr lang="de-DE" dirty="0" smtClean="0">
                <a:solidFill>
                  <a:srgbClr val="969594"/>
                </a:solidFill>
              </a:rPr>
              <a:t> 1230 mm </a:t>
            </a:r>
            <a:r>
              <a:rPr lang="de-DE" dirty="0" err="1" smtClean="0">
                <a:solidFill>
                  <a:srgbClr val="969594"/>
                </a:solidFill>
              </a:rPr>
              <a:t>and</a:t>
            </a:r>
            <a:r>
              <a:rPr lang="de-DE" dirty="0" smtClean="0">
                <a:solidFill>
                  <a:srgbClr val="969594"/>
                </a:solidFill>
              </a:rPr>
              <a:t> </a:t>
            </a:r>
            <a:r>
              <a:rPr lang="de-DE" dirty="0" err="1" smtClean="0">
                <a:solidFill>
                  <a:srgbClr val="969594"/>
                </a:solidFill>
              </a:rPr>
              <a:t>pipe</a:t>
            </a:r>
            <a:r>
              <a:rPr lang="de-DE" dirty="0" smtClean="0">
                <a:solidFill>
                  <a:srgbClr val="969594"/>
                </a:solidFill>
              </a:rPr>
              <a:t> Ø 1220 mm</a:t>
            </a:r>
            <a:endParaRPr lang="de-DE" dirty="0">
              <a:solidFill>
                <a:srgbClr val="969594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8840857" cy="51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dirty="0" err="1" smtClean="0">
                <a:solidFill>
                  <a:srgbClr val="969594"/>
                </a:solidFill>
              </a:rPr>
              <a:t>job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site</a:t>
            </a:r>
            <a:r>
              <a:rPr lang="de-DE" sz="2500" dirty="0" smtClean="0">
                <a:solidFill>
                  <a:srgbClr val="969594"/>
                </a:solidFill>
              </a:rPr>
              <a:t> PATO / </a:t>
            </a:r>
            <a:r>
              <a:rPr lang="de-DE" sz="2500" dirty="0" err="1" smtClean="0">
                <a:solidFill>
                  <a:srgbClr val="969594"/>
                </a:solidFill>
              </a:rPr>
              <a:t>Italy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10242" name="Picture 2" descr="\\DATENSERVER\Bilder\Projekte\PATO ROCK CUT - Einsatz Rom-PBA 205-07-16\Baustelle 1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8411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33" y="1045123"/>
            <a:ext cx="6898221" cy="51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51520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dirty="0" err="1" smtClean="0">
                <a:solidFill>
                  <a:srgbClr val="969594"/>
                </a:solidFill>
              </a:rPr>
              <a:t>job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site</a:t>
            </a:r>
            <a:r>
              <a:rPr lang="de-DE" sz="2500" dirty="0" smtClean="0">
                <a:solidFill>
                  <a:srgbClr val="969594"/>
                </a:solidFill>
              </a:rPr>
              <a:t> PATO / </a:t>
            </a:r>
            <a:r>
              <a:rPr lang="de-DE" sz="2500" dirty="0" err="1" smtClean="0">
                <a:solidFill>
                  <a:srgbClr val="969594"/>
                </a:solidFill>
              </a:rPr>
              <a:t>Italy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067358"/>
            <a:ext cx="4176463" cy="55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51520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dirty="0" err="1" smtClean="0">
                <a:solidFill>
                  <a:srgbClr val="969594"/>
                </a:solidFill>
              </a:rPr>
              <a:t>job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site</a:t>
            </a:r>
            <a:r>
              <a:rPr lang="de-DE" sz="2500" dirty="0" smtClean="0">
                <a:solidFill>
                  <a:srgbClr val="969594"/>
                </a:solidFill>
              </a:rPr>
              <a:t> PATO / </a:t>
            </a:r>
            <a:r>
              <a:rPr lang="de-DE" sz="2500" dirty="0" err="1" smtClean="0">
                <a:solidFill>
                  <a:srgbClr val="969594"/>
                </a:solidFill>
              </a:rPr>
              <a:t>Italy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6196"/>
            <a:ext cx="3780420" cy="503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34" y="1069085"/>
            <a:ext cx="3782898" cy="502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51520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dirty="0" err="1" smtClean="0">
                <a:solidFill>
                  <a:srgbClr val="969594"/>
                </a:solidFill>
              </a:rPr>
              <a:t>job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site</a:t>
            </a:r>
            <a:r>
              <a:rPr lang="de-DE" sz="2500" dirty="0" smtClean="0">
                <a:solidFill>
                  <a:srgbClr val="969594"/>
                </a:solidFill>
              </a:rPr>
              <a:t> PATO / </a:t>
            </a:r>
            <a:r>
              <a:rPr lang="de-DE" sz="2500" dirty="0" err="1" smtClean="0">
                <a:solidFill>
                  <a:srgbClr val="969594"/>
                </a:solidFill>
              </a:rPr>
              <a:t>Italy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1681158" y="63068"/>
            <a:ext cx="5565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b="1" dirty="0" smtClean="0"/>
              <a:t>PBA 205</a:t>
            </a:r>
          </a:p>
        </p:txBody>
      </p:sp>
      <p:sp>
        <p:nvSpPr>
          <p:cNvPr id="121" name="Rechteck 120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D:\Eigene Dateien\mts Perforator\Videos Bilder Präs. Prospekte Success\Bilder PBA + HS + Reise\Reisebilder\BAUMA 2016\IMG_55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30672" r="45298" b="9840"/>
          <a:stretch/>
        </p:blipFill>
        <p:spPr bwMode="auto">
          <a:xfrm>
            <a:off x="3419958" y="2691434"/>
            <a:ext cx="3744330" cy="32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igene Dateien\mts Perforator\Videos Bilder Präs. Prospekte Success\Bilder PBA + HS + Reise\Reisebilder\Bilder Rom Pato Juli 2016\IMG_66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t="7814"/>
          <a:stretch/>
        </p:blipFill>
        <p:spPr bwMode="auto">
          <a:xfrm rot="5400000">
            <a:off x="367627" y="1157432"/>
            <a:ext cx="3243185" cy="30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DATENSERVER\Bilder\Produkte\PBA\PBA 205\Auslieferung MESSE\20160412_190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38" y="1045872"/>
            <a:ext cx="3294300" cy="18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8780"/>
            <a:ext cx="526554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196752"/>
            <a:ext cx="3320258" cy="442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51520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dirty="0" err="1" smtClean="0">
                <a:solidFill>
                  <a:srgbClr val="969594"/>
                </a:solidFill>
              </a:rPr>
              <a:t>job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site</a:t>
            </a:r>
            <a:r>
              <a:rPr lang="de-DE" sz="2500" dirty="0" smtClean="0">
                <a:solidFill>
                  <a:srgbClr val="969594"/>
                </a:solidFill>
              </a:rPr>
              <a:t> PATO / </a:t>
            </a:r>
            <a:r>
              <a:rPr lang="de-DE" sz="2500" dirty="0" err="1" smtClean="0">
                <a:solidFill>
                  <a:srgbClr val="969594"/>
                </a:solidFill>
              </a:rPr>
              <a:t>Italy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19323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" y="1104756"/>
            <a:ext cx="309011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52" y="4095328"/>
            <a:ext cx="3348634" cy="251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3172"/>
            <a:ext cx="3787427" cy="283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51520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dirty="0" err="1" smtClean="0">
                <a:solidFill>
                  <a:srgbClr val="969594"/>
                </a:solidFill>
              </a:rPr>
              <a:t>job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site</a:t>
            </a:r>
            <a:r>
              <a:rPr lang="de-DE" sz="2500" dirty="0" smtClean="0">
                <a:solidFill>
                  <a:srgbClr val="969594"/>
                </a:solidFill>
              </a:rPr>
              <a:t> PATO / </a:t>
            </a:r>
            <a:r>
              <a:rPr lang="de-DE" sz="2500" dirty="0" err="1" smtClean="0">
                <a:solidFill>
                  <a:srgbClr val="969594"/>
                </a:solidFill>
              </a:rPr>
              <a:t>Italy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3264" y="231307"/>
            <a:ext cx="5920943" cy="6030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1774" r="8002" b="1132"/>
          <a:stretch/>
        </p:blipFill>
        <p:spPr bwMode="auto">
          <a:xfrm>
            <a:off x="-36512" y="44624"/>
            <a:ext cx="6880194" cy="68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2621582" y="2657083"/>
            <a:ext cx="1564006" cy="2572117"/>
            <a:chOff x="2621582" y="2657083"/>
            <a:chExt cx="1564006" cy="2572117"/>
          </a:xfrm>
        </p:grpSpPr>
        <p:pic>
          <p:nvPicPr>
            <p:cNvPr id="5" name="Picture 71" descr="F:\logo tei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582" y="2657083"/>
              <a:ext cx="1564006" cy="156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582" y="4286290"/>
              <a:ext cx="1531884" cy="942910"/>
            </a:xfrm>
            <a:prstGeom prst="rect">
              <a:avLst/>
            </a:prstGeom>
          </p:spPr>
        </p:pic>
      </p:grpSp>
      <p:sp>
        <p:nvSpPr>
          <p:cNvPr id="19" name="Textfeld 18"/>
          <p:cNvSpPr txBox="1"/>
          <p:nvPr/>
        </p:nvSpPr>
        <p:spPr>
          <a:xfrm>
            <a:off x="5292080" y="105273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969594"/>
                </a:solidFill>
                <a:latin typeface="+mj-lt"/>
                <a:cs typeface="Arial" panose="020B0604020202020204" pitchFamily="34" charset="0"/>
              </a:rPr>
              <a:t>THANK YOU FOR YOUR </a:t>
            </a:r>
          </a:p>
          <a:p>
            <a:pPr algn="r"/>
            <a:r>
              <a:rPr lang="de-DE" sz="2000" b="1" dirty="0" smtClean="0">
                <a:solidFill>
                  <a:srgbClr val="969594"/>
                </a:solidFill>
                <a:latin typeface="+mj-lt"/>
                <a:cs typeface="Arial" panose="020B0604020202020204" pitchFamily="34" charset="0"/>
              </a:rPr>
              <a:t>KIND ATTENTION</a:t>
            </a:r>
            <a:endParaRPr lang="de-DE" sz="2000" b="1" dirty="0">
              <a:solidFill>
                <a:srgbClr val="96959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>
          <a:xfrm>
            <a:off x="206152" y="6381328"/>
            <a:ext cx="2133600" cy="365125"/>
          </a:xfrm>
        </p:spPr>
        <p:txBody>
          <a:bodyPr/>
          <a:lstStyle/>
          <a:p>
            <a:fld id="{04E41269-0405-4AFF-8823-3AC5490DA3CA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843682" y="3120057"/>
            <a:ext cx="18830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Geschäftsführer</a:t>
            </a: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Carsten Weiß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Gilbert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Kimpel</a:t>
            </a:r>
          </a:p>
          <a:p>
            <a:pPr>
              <a:spcAft>
                <a:spcPts val="1200"/>
              </a:spcAft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Johann-Christian v. Behr</a:t>
            </a:r>
          </a:p>
          <a:p>
            <a:pPr>
              <a:spcAft>
                <a:spcPts val="600"/>
              </a:spcAft>
            </a:pP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Hauptsitz </a:t>
            </a:r>
            <a:r>
              <a:rPr lang="de-DE" sz="1100" b="1" dirty="0" err="1">
                <a:solidFill>
                  <a:schemeClr val="bg1">
                    <a:lumMod val="50000"/>
                  </a:schemeClr>
                </a:solidFill>
              </a:rPr>
              <a:t>Walkenried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Bei dem Gerichte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37445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Walkenried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Tel. +49 5525 201 - 0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Fax +49 5525 201 – 48</a:t>
            </a:r>
          </a:p>
          <a:p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Zweigniederlassung </a:t>
            </a:r>
            <a:r>
              <a:rPr lang="de-DE" sz="1100" b="1" dirty="0" err="1">
                <a:solidFill>
                  <a:schemeClr val="bg1">
                    <a:lumMod val="50000"/>
                  </a:schemeClr>
                </a:solidFill>
              </a:rPr>
              <a:t>Valluhn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Am Heisterbusch 18 a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19246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Valluhn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Tel. +49 38851 327 - 0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Fax +49 38851 327 – 10</a:t>
            </a:r>
          </a:p>
          <a:p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info@mtsperforator.de</a:t>
            </a:r>
          </a:p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www.mtsperforator.de</a:t>
            </a:r>
          </a:p>
        </p:txBody>
      </p:sp>
    </p:spTree>
    <p:extLst>
      <p:ext uri="{BB962C8B-B14F-4D97-AF65-F5344CB8AC3E}">
        <p14:creationId xmlns:p14="http://schemas.microsoft.com/office/powerpoint/2010/main" val="1607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0" y="-41878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3227773" y="100894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 smtClean="0"/>
              <a:t>PBA 205</a:t>
            </a:r>
          </a:p>
        </p:txBody>
      </p:sp>
      <p:sp>
        <p:nvSpPr>
          <p:cNvPr id="121" name="Rechteck 120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230624" y="1008941"/>
            <a:ext cx="447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 smtClean="0"/>
              <a:t>PBA 155/200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9512" y="2358048"/>
            <a:ext cx="5565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2m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3,2m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shaft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operable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tunneling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power pack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thrust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cylinders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12m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Ø 1220 mm</a:t>
            </a:r>
          </a:p>
          <a:p>
            <a:pPr marL="285750" indent="-285750">
              <a:buFontTx/>
              <a:buChar char="-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24" y="2173359"/>
            <a:ext cx="475345" cy="4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21" y="1877155"/>
            <a:ext cx="792088" cy="7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0" y="302603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46" y="2727588"/>
            <a:ext cx="792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24" y="388963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46" y="3591519"/>
            <a:ext cx="792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1" y="4675237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45" y="4376787"/>
            <a:ext cx="792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179512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>
                <a:solidFill>
                  <a:srgbClr val="969594"/>
                </a:solidFill>
              </a:rPr>
              <a:t>comparison</a:t>
            </a:r>
            <a:r>
              <a:rPr lang="de-DE" sz="2500" dirty="0">
                <a:solidFill>
                  <a:srgbClr val="969594"/>
                </a:solidFill>
              </a:rPr>
              <a:t> </a:t>
            </a:r>
            <a:r>
              <a:rPr lang="de-DE" sz="2500" dirty="0" smtClean="0">
                <a:solidFill>
                  <a:srgbClr val="969594"/>
                </a:solidFill>
              </a:rPr>
              <a:t>PBA205 / PBA155/200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2373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8" y="1244012"/>
            <a:ext cx="4615926" cy="482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3" y="1244012"/>
            <a:ext cx="4615925" cy="482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79512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>
                <a:solidFill>
                  <a:srgbClr val="969594"/>
                </a:solidFill>
              </a:rPr>
              <a:t>comparison</a:t>
            </a:r>
            <a:r>
              <a:rPr lang="de-DE" sz="2500" dirty="0">
                <a:solidFill>
                  <a:srgbClr val="969594"/>
                </a:solidFill>
              </a:rPr>
              <a:t> </a:t>
            </a:r>
            <a:r>
              <a:rPr lang="de-DE" sz="2500" dirty="0" smtClean="0">
                <a:solidFill>
                  <a:srgbClr val="969594"/>
                </a:solidFill>
              </a:rPr>
              <a:t>PBA205 / PBA155/200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433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79512" y="1886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>
                <a:solidFill>
                  <a:srgbClr val="969594"/>
                </a:solidFill>
              </a:rPr>
              <a:t>comparison</a:t>
            </a:r>
            <a:r>
              <a:rPr lang="de-DE" sz="2500" dirty="0">
                <a:solidFill>
                  <a:srgbClr val="969594"/>
                </a:solidFill>
              </a:rPr>
              <a:t> </a:t>
            </a:r>
            <a:r>
              <a:rPr lang="de-DE" sz="2500" dirty="0" smtClean="0">
                <a:solidFill>
                  <a:srgbClr val="969594"/>
                </a:solidFill>
              </a:rPr>
              <a:t>PBA205 / PBA155/200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2" y="2132855"/>
            <a:ext cx="803592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07504" y="9957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</a:t>
            </a:r>
            <a:r>
              <a:rPr lang="de-DE" sz="2500" b="1" dirty="0" smtClean="0">
                <a:solidFill>
                  <a:srgbClr val="FF0000"/>
                </a:solidFill>
              </a:rPr>
              <a:t>2m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tools</a:t>
            </a:r>
            <a:r>
              <a:rPr lang="de-DE" sz="2500" dirty="0" smtClean="0">
                <a:solidFill>
                  <a:srgbClr val="969594"/>
                </a:solidFill>
              </a:rPr>
              <a:t> in 3,2m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endParaRPr lang="de-DE" sz="2500" dirty="0">
              <a:solidFill>
                <a:srgbClr val="969594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59230" y="99574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PBA155 </a:t>
            </a:r>
            <a:r>
              <a:rPr lang="de-DE" sz="2500" b="1" dirty="0" smtClean="0">
                <a:solidFill>
                  <a:srgbClr val="FF0000"/>
                </a:solidFill>
              </a:rPr>
              <a:t>1m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tools</a:t>
            </a:r>
            <a:r>
              <a:rPr lang="de-DE" sz="2500" dirty="0" smtClean="0">
                <a:solidFill>
                  <a:srgbClr val="969594"/>
                </a:solidFill>
              </a:rPr>
              <a:t> in 3,2m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45543" y="1067358"/>
            <a:ext cx="84201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Piloting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PBA 205 in 3,2m </a:t>
            </a:r>
            <a:r>
              <a:rPr lang="de-DE" dirty="0" err="1" smtClean="0"/>
              <a:t>shaft</a:t>
            </a:r>
            <a:endParaRPr lang="de-DE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1" y="1952835"/>
            <a:ext cx="3970229" cy="333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97" y="1957440"/>
            <a:ext cx="5166541" cy="33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1813695" y="589189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Piloting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with</a:t>
            </a:r>
            <a:r>
              <a:rPr lang="de-DE" sz="4000" b="1" dirty="0" smtClean="0"/>
              <a:t> </a:t>
            </a:r>
            <a:r>
              <a:rPr lang="de-DE" sz="4000" b="1" dirty="0" smtClean="0">
                <a:solidFill>
                  <a:srgbClr val="FF0000"/>
                </a:solidFill>
              </a:rPr>
              <a:t>2m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pilot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rods</a:t>
            </a:r>
            <a:endParaRPr lang="de-DE" sz="40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241731" y="285124"/>
            <a:ext cx="6912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/ 3,2m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r>
              <a:rPr lang="de-DE" sz="2500" dirty="0" smtClean="0">
                <a:solidFill>
                  <a:srgbClr val="969594"/>
                </a:solidFill>
              </a:rPr>
              <a:t> / </a:t>
            </a:r>
            <a:r>
              <a:rPr lang="de-DE" sz="2500" dirty="0" err="1" smtClean="0">
                <a:solidFill>
                  <a:srgbClr val="969594"/>
                </a:solidFill>
              </a:rPr>
              <a:t>pilot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rod</a:t>
            </a:r>
            <a:r>
              <a:rPr lang="de-DE" sz="2500" dirty="0" smtClean="0">
                <a:solidFill>
                  <a:srgbClr val="969594"/>
                </a:solidFill>
              </a:rPr>
              <a:t> 2m </a:t>
            </a:r>
            <a:r>
              <a:rPr lang="de-DE" sz="2500" dirty="0" err="1" smtClean="0">
                <a:solidFill>
                  <a:srgbClr val="969594"/>
                </a:solidFill>
              </a:rPr>
              <a:t>length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1520" y="28966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/ 3,2m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r>
              <a:rPr lang="de-DE" sz="2500" dirty="0" smtClean="0">
                <a:solidFill>
                  <a:srgbClr val="969594"/>
                </a:solidFill>
              </a:rPr>
              <a:t> / </a:t>
            </a:r>
            <a:r>
              <a:rPr lang="de-DE" sz="2500" dirty="0" err="1" smtClean="0">
                <a:solidFill>
                  <a:srgbClr val="969594"/>
                </a:solidFill>
              </a:rPr>
              <a:t>pipe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length</a:t>
            </a:r>
            <a:r>
              <a:rPr lang="de-DE" sz="2500" dirty="0" smtClean="0">
                <a:solidFill>
                  <a:srgbClr val="969594"/>
                </a:solidFill>
              </a:rPr>
              <a:t> 2m</a:t>
            </a:r>
            <a:endParaRPr lang="de-DE" sz="2500" dirty="0">
              <a:solidFill>
                <a:srgbClr val="969594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2132856"/>
            <a:ext cx="4189605" cy="31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83" y="2167219"/>
            <a:ext cx="4377379" cy="304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1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67" y="1325149"/>
            <a:ext cx="65532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ige Legende 13"/>
          <p:cNvSpPr/>
          <p:nvPr/>
        </p:nvSpPr>
        <p:spPr>
          <a:xfrm>
            <a:off x="6444207" y="1268760"/>
            <a:ext cx="1728192" cy="792088"/>
          </a:xfrm>
          <a:prstGeom prst="wedgeRectCallout">
            <a:avLst>
              <a:gd name="adj1" fmla="val -50595"/>
              <a:gd name="adj2" fmla="val 113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Slewing</a:t>
            </a:r>
            <a:r>
              <a:rPr lang="de-DE" dirty="0" smtClean="0"/>
              <a:t> </a:t>
            </a:r>
            <a:r>
              <a:rPr lang="de-DE" dirty="0" err="1" smtClean="0"/>
              <a:t>hydraulic</a:t>
            </a:r>
            <a:r>
              <a:rPr lang="de-DE" dirty="0" smtClean="0"/>
              <a:t> </a:t>
            </a:r>
            <a:r>
              <a:rPr lang="de-DE" dirty="0" err="1" smtClean="0"/>
              <a:t>hose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51520" y="28966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/ 3,2m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r>
              <a:rPr lang="de-DE" sz="2500" dirty="0" smtClean="0">
                <a:solidFill>
                  <a:srgbClr val="969594"/>
                </a:solidFill>
              </a:rPr>
              <a:t> / </a:t>
            </a:r>
            <a:r>
              <a:rPr lang="de-DE" sz="2500" dirty="0" err="1" smtClean="0">
                <a:solidFill>
                  <a:srgbClr val="969594"/>
                </a:solidFill>
              </a:rPr>
              <a:t>pipe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length</a:t>
            </a:r>
            <a:r>
              <a:rPr lang="de-DE" sz="2500" dirty="0" smtClean="0">
                <a:solidFill>
                  <a:srgbClr val="969594"/>
                </a:solidFill>
              </a:rPr>
              <a:t> 2m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763688" y="1556791"/>
              <a:ext cx="4680519" cy="470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774" r="8002" b="1132"/>
            <a:stretch/>
          </p:blipFill>
          <p:spPr bwMode="auto">
            <a:xfrm>
              <a:off x="1695888" y="1078411"/>
              <a:ext cx="5728066" cy="56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75660"/>
              <a:ext cx="1938650" cy="905068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331640" y="1067358"/>
              <a:ext cx="6264696" cy="579064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2B46233-3BF8-4330-8CE8-BEC3B62722C0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057B1BB3-C76C-49D5-AFB4-28311230DCF4}" type="datetime4">
              <a:rPr lang="de-DE" smtClean="0"/>
              <a:t>April 3, 2019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-36512" y="881718"/>
            <a:ext cx="9180512" cy="86248"/>
          </a:xfrm>
          <a:prstGeom prst="rect">
            <a:avLst/>
          </a:prstGeom>
          <a:gradFill flip="none" rotWithShape="1">
            <a:gsLst>
              <a:gs pos="37000">
                <a:srgbClr val="D9D9D9"/>
              </a:gs>
              <a:gs pos="0">
                <a:srgbClr val="FFFFFF"/>
              </a:gs>
              <a:gs pos="93000">
                <a:srgbClr val="B2B2B2"/>
              </a:gs>
              <a:gs pos="74000">
                <a:srgbClr val="EAEAE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89" y="1628800"/>
            <a:ext cx="55292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ige Legende 16"/>
          <p:cNvSpPr/>
          <p:nvPr/>
        </p:nvSpPr>
        <p:spPr>
          <a:xfrm>
            <a:off x="215668" y="1098379"/>
            <a:ext cx="2340107" cy="1152128"/>
          </a:xfrm>
          <a:prstGeom prst="wedgeRectCallout">
            <a:avLst>
              <a:gd name="adj1" fmla="val 65728"/>
              <a:gd name="adj2" fmla="val 157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Pipe </a:t>
            </a:r>
            <a:r>
              <a:rPr lang="de-DE" dirty="0" err="1" smtClean="0"/>
              <a:t>guidance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ø 219mm – 1050mm</a:t>
            </a:r>
            <a:endParaRPr lang="de-DE" dirty="0"/>
          </a:p>
        </p:txBody>
      </p:sp>
      <p:sp>
        <p:nvSpPr>
          <p:cNvPr id="18" name="Rechteckige Legende 17"/>
          <p:cNvSpPr/>
          <p:nvPr/>
        </p:nvSpPr>
        <p:spPr>
          <a:xfrm>
            <a:off x="215668" y="5229200"/>
            <a:ext cx="2340107" cy="1152128"/>
          </a:xfrm>
          <a:prstGeom prst="wedgeRectCallout">
            <a:avLst>
              <a:gd name="adj1" fmla="val 50894"/>
              <a:gd name="adj2" fmla="val -69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Pipe </a:t>
            </a:r>
            <a:r>
              <a:rPr lang="de-DE" dirty="0" err="1" smtClean="0"/>
              <a:t>guidance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ø 219mm – 1050mm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51520" y="28966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rgbClr val="969594"/>
                </a:solidFill>
              </a:rPr>
              <a:t>PBA205 / 3,2m </a:t>
            </a:r>
            <a:r>
              <a:rPr lang="de-DE" sz="2500" dirty="0" err="1" smtClean="0">
                <a:solidFill>
                  <a:srgbClr val="969594"/>
                </a:solidFill>
              </a:rPr>
              <a:t>shaft</a:t>
            </a:r>
            <a:r>
              <a:rPr lang="de-DE" sz="2500" dirty="0" smtClean="0">
                <a:solidFill>
                  <a:srgbClr val="969594"/>
                </a:solidFill>
              </a:rPr>
              <a:t> / </a:t>
            </a:r>
            <a:r>
              <a:rPr lang="de-DE" sz="2500" dirty="0" err="1" smtClean="0">
                <a:solidFill>
                  <a:srgbClr val="969594"/>
                </a:solidFill>
              </a:rPr>
              <a:t>pipe</a:t>
            </a:r>
            <a:r>
              <a:rPr lang="de-DE" sz="2500" dirty="0" smtClean="0">
                <a:solidFill>
                  <a:srgbClr val="969594"/>
                </a:solidFill>
              </a:rPr>
              <a:t> </a:t>
            </a:r>
            <a:r>
              <a:rPr lang="de-DE" sz="2500" dirty="0" err="1" smtClean="0">
                <a:solidFill>
                  <a:srgbClr val="969594"/>
                </a:solidFill>
              </a:rPr>
              <a:t>length</a:t>
            </a:r>
            <a:r>
              <a:rPr lang="de-DE" sz="2500" dirty="0" smtClean="0">
                <a:solidFill>
                  <a:srgbClr val="969594"/>
                </a:solidFill>
              </a:rPr>
              <a:t> 2m</a:t>
            </a:r>
            <a:endParaRPr lang="de-DE" sz="2500" dirty="0">
              <a:solidFill>
                <a:srgbClr val="96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Präsi</Template>
  <TotalTime>0</TotalTime>
  <Words>400</Words>
  <Application>Microsoft Macintosh PowerPoint</Application>
  <PresentationFormat>On-screen Show (4:3)</PresentationFormat>
  <Paragraphs>133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Vorlage Präsi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König</dc:creator>
  <cp:lastModifiedBy>Sumul Patel</cp:lastModifiedBy>
  <cp:revision>33</cp:revision>
  <dcterms:created xsi:type="dcterms:W3CDTF">2019-03-07T12:13:22Z</dcterms:created>
  <dcterms:modified xsi:type="dcterms:W3CDTF">2019-04-03T03:34:22Z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1583690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