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92" r:id="rId3"/>
    <p:sldId id="291" r:id="rId4"/>
    <p:sldId id="289" r:id="rId5"/>
    <p:sldId id="290" r:id="rId6"/>
    <p:sldId id="285" r:id="rId7"/>
    <p:sldId id="286" r:id="rId8"/>
    <p:sldId id="287" r:id="rId9"/>
    <p:sldId id="283" r:id="rId10"/>
    <p:sldId id="272" r:id="rId11"/>
  </p:sldIdLst>
  <p:sldSz cx="9144000" cy="5143500" type="screen16x9"/>
  <p:notesSz cx="6724650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6" autoAdjust="0"/>
    <p:restoredTop sz="94685" autoAdjust="0"/>
  </p:normalViewPr>
  <p:slideViewPr>
    <p:cSldViewPr>
      <p:cViewPr varScale="1">
        <p:scale>
          <a:sx n="106" d="100"/>
          <a:sy n="106" d="100"/>
        </p:scale>
        <p:origin x="-15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542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E49A8F9C-1298-45EA-9516-F110388A3318}" type="datetimeFigureOut">
              <a:rPr lang="de-DE" smtClean="0"/>
              <a:t>23/01/20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14015" cy="4954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60DA9C9-0EE6-4E03-BB5D-3CB9B30ECA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14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DA9C9-0EE6-4E03-BB5D-3CB9B30ECA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2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06411A7-CA77-43DC-A0E8-2664FEE5B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6687" r="5021"/>
          <a:stretch/>
        </p:blipFill>
        <p:spPr>
          <a:xfrm>
            <a:off x="0" y="0"/>
            <a:ext cx="9144000" cy="4803997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23528" y="4011314"/>
            <a:ext cx="5760640" cy="900993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000" cap="all" baseline="0">
                <a:solidFill>
                  <a:srgbClr val="FFC000"/>
                </a:solidFill>
                <a:latin typeface="Helvetica-Narrow" panose="02000506020000020004" pitchFamily="2" charset="0"/>
              </a:defRPr>
            </a:lvl1pPr>
            <a:lvl2pPr>
              <a:defRPr baseline="0">
                <a:solidFill>
                  <a:schemeClr val="bg1"/>
                </a:solidFill>
                <a:latin typeface="Helvetica-Narrow" panose="02000506020000020004" pitchFamily="2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9D04B07-C0EE-412A-9239-DF4DCD6A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31194"/>
            <a:ext cx="6840760" cy="993775"/>
          </a:xfrm>
          <a:prstGeom prst="rect">
            <a:avLst/>
          </a:prstGeom>
          <a:effectLst/>
        </p:spPr>
        <p:txBody>
          <a:bodyPr anchor="b" anchorCtr="0"/>
          <a:lstStyle>
            <a:lvl1pPr algn="l">
              <a:defRPr b="1" cap="all" baseline="0">
                <a:solidFill>
                  <a:schemeClr val="tx1"/>
                </a:solidFill>
                <a:latin typeface="Helvetica-Narrow" panose="02000506020000020004" pitchFamily="2" charset="0"/>
              </a:defRPr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2A50FF9-FB6E-4F61-91E5-12F46D1006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84" y="4381692"/>
            <a:ext cx="2021217" cy="5306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1" b="13546"/>
          <a:stretch/>
        </p:blipFill>
        <p:spPr>
          <a:xfrm>
            <a:off x="6804248" y="4659982"/>
            <a:ext cx="1614339" cy="46942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85" y="4739034"/>
            <a:ext cx="339258" cy="33925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CC500BC-0942-489C-A8C7-CF588BE4B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825" y="1635125"/>
            <a:ext cx="8642350" cy="3038475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2400">
                <a:latin typeface="Helvetica-Narrow" panose="02000506020000020004" pitchFamily="2" charset="0"/>
              </a:defRPr>
            </a:lvl1pPr>
            <a:lvl2pPr marL="628650" indent="-271463">
              <a:defRPr sz="2000">
                <a:latin typeface="Helvetica-Narrow" panose="02000506020000020004" pitchFamily="2" charset="0"/>
              </a:defRPr>
            </a:lvl2pPr>
            <a:lvl3pPr marL="895350" indent="-266700">
              <a:buFont typeface="Calibri" panose="020F0502020204030204" pitchFamily="34" charset="0"/>
              <a:buChar char="»"/>
              <a:defRPr sz="1800">
                <a:latin typeface="Helvetica-Narrow" panose="02000506020000020004" pitchFamily="2" charset="0"/>
              </a:defRPr>
            </a:lvl3pPr>
            <a:lvl4pPr marL="895350" indent="-266700">
              <a:buFont typeface="+mj-lt"/>
              <a:buAutoNum type="arabicPeriod"/>
              <a:defRPr sz="1800">
                <a:latin typeface="Helvetica-Narrow" panose="02000506020000020004" pitchFamily="2" charset="0"/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2D4604E3-35ED-4950-9D84-6F846EA0628A}"/>
              </a:ext>
            </a:extLst>
          </p:cNvPr>
          <p:cNvSpPr/>
          <p:nvPr userDrawn="1"/>
        </p:nvSpPr>
        <p:spPr>
          <a:xfrm>
            <a:off x="2111375" y="248330"/>
            <a:ext cx="703262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A9DD7E85-9D22-42B8-A647-F7B3CF5B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3" y="313859"/>
            <a:ext cx="6625431" cy="392162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r">
              <a:defRPr sz="2800" b="1" cap="all" baseline="0">
                <a:solidFill>
                  <a:schemeClr val="bg1"/>
                </a:solidFill>
                <a:latin typeface="Helvetica-Narrow" panose="0200050602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xmlns="" id="{30F0F416-027C-4F5A-8C67-7E2B8B1ED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600" y="850222"/>
            <a:ext cx="7921574" cy="42538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2000" b="1" cap="all" baseline="0">
                <a:solidFill>
                  <a:srgbClr val="FFC000"/>
                </a:solidFill>
                <a:latin typeface="Helvetica-Narrow" panose="02000506020000020004" pitchFamily="2" charset="0"/>
              </a:defRPr>
            </a:lvl1pPr>
            <a:lvl2pPr>
              <a:defRPr baseline="0">
                <a:solidFill>
                  <a:schemeClr val="bg1"/>
                </a:solidFill>
                <a:latin typeface="Helvetica-Narrow" panose="02000506020000020004" pitchFamily="2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2F20A117-D5D3-4EE3-84C7-DE054914696F}"/>
              </a:ext>
            </a:extLst>
          </p:cNvPr>
          <p:cNvSpPr/>
          <p:nvPr userDrawn="1"/>
        </p:nvSpPr>
        <p:spPr>
          <a:xfrm>
            <a:off x="2111375" y="248330"/>
            <a:ext cx="703262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E9C5C73-E7F9-456A-AE55-174646C38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1" b="13546"/>
          <a:stretch/>
        </p:blipFill>
        <p:spPr>
          <a:xfrm>
            <a:off x="6804248" y="4659982"/>
            <a:ext cx="1614339" cy="4694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1AC227D-B646-42BF-A2D9-8203E7855D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85" y="4739034"/>
            <a:ext cx="339258" cy="339258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xmlns="" id="{C9E5F16B-F485-407D-9105-8F724F7A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199" y="313859"/>
            <a:ext cx="6625431" cy="392162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r">
              <a:defRPr sz="2800" b="1" cap="all" baseline="0">
                <a:solidFill>
                  <a:schemeClr val="bg1"/>
                </a:solidFill>
                <a:latin typeface="Helvetica-Narrow" panose="0200050602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xmlns="" id="{5C31C47C-027E-4225-A352-8B8626071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600" y="850222"/>
            <a:ext cx="7921574" cy="42538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2000" b="1" cap="all" baseline="0">
                <a:solidFill>
                  <a:srgbClr val="FFC000"/>
                </a:solidFill>
                <a:latin typeface="Helvetica-Narrow" panose="02000506020000020004" pitchFamily="2" charset="0"/>
              </a:defRPr>
            </a:lvl1pPr>
            <a:lvl2pPr>
              <a:defRPr baseline="0">
                <a:solidFill>
                  <a:schemeClr val="bg1"/>
                </a:solidFill>
                <a:latin typeface="Helvetica-Narrow" panose="02000506020000020004" pitchFamily="2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245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 /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CC500BC-0942-489C-A8C7-CF588BE4B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825" y="1635125"/>
            <a:ext cx="4249167" cy="3038475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latin typeface="Helvetica-Narrow" panose="02000506020000020004" pitchFamily="2" charset="0"/>
              </a:defRPr>
            </a:lvl1pPr>
            <a:lvl2pPr marL="628650" indent="-271463">
              <a:defRPr sz="2000">
                <a:latin typeface="Helvetica-Narrow" panose="02000506020000020004" pitchFamily="2" charset="0"/>
              </a:defRPr>
            </a:lvl2pPr>
            <a:lvl3pPr marL="895350" indent="-266700">
              <a:buFont typeface="Calibri" panose="020F0502020204030204" pitchFamily="34" charset="0"/>
              <a:buChar char="»"/>
              <a:defRPr sz="1800">
                <a:latin typeface="Helvetica-Narrow" panose="02000506020000020004" pitchFamily="2" charset="0"/>
              </a:defRPr>
            </a:lvl3pPr>
            <a:lvl4pPr marL="895350" indent="-266700">
              <a:buFont typeface="+mj-lt"/>
              <a:buAutoNum type="arabicPeriod"/>
              <a:defRPr sz="1800">
                <a:latin typeface="Helvetica-Narrow" panose="02000506020000020004" pitchFamily="2" charset="0"/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xmlns="" id="{414C2F4B-385A-4013-AABF-3CB76DF79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4008" y="1635125"/>
            <a:ext cx="4249167" cy="303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Helvetica-Narrow" panose="02000506020000020004" pitchFamily="2" charset="0"/>
              </a:defRPr>
            </a:lvl1pPr>
          </a:lstStyle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FC5D5CD-E118-4D84-8640-D25C71E18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1" b="13546"/>
          <a:stretch/>
        </p:blipFill>
        <p:spPr>
          <a:xfrm>
            <a:off x="6804248" y="4659982"/>
            <a:ext cx="1614339" cy="4694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DF376B7-CA58-4543-AF12-A35BE68280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85" y="4739034"/>
            <a:ext cx="339258" cy="33925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7E4DCF68-FC84-4BC0-B8CC-E42AEC323AB3}"/>
              </a:ext>
            </a:extLst>
          </p:cNvPr>
          <p:cNvSpPr/>
          <p:nvPr userDrawn="1"/>
        </p:nvSpPr>
        <p:spPr>
          <a:xfrm>
            <a:off x="2111375" y="248330"/>
            <a:ext cx="703262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xmlns="" id="{A8D320B6-E6C2-44A2-B4AE-CCF7E12E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094" y="313859"/>
            <a:ext cx="6625431" cy="392162"/>
          </a:xfrm>
          <a:prstGeom prst="rect">
            <a:avLst/>
          </a:prstGeom>
          <a:effectLst/>
        </p:spPr>
        <p:txBody>
          <a:bodyPr anchor="ctr" anchorCtr="0">
            <a:noAutofit/>
          </a:bodyPr>
          <a:lstStyle>
            <a:lvl1pPr algn="r">
              <a:defRPr sz="2800" b="1" cap="all" baseline="0">
                <a:solidFill>
                  <a:schemeClr val="bg1"/>
                </a:solidFill>
                <a:latin typeface="Helvetica-Narrow" panose="0200050602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xmlns="" id="{2A3A7137-EE63-4731-A5BD-399E2C783C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600" y="850222"/>
            <a:ext cx="7921574" cy="42538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2000" b="1" cap="all" baseline="0">
                <a:solidFill>
                  <a:srgbClr val="FFC000"/>
                </a:solidFill>
                <a:latin typeface="Helvetica-Narrow" panose="02000506020000020004" pitchFamily="2" charset="0"/>
              </a:defRPr>
            </a:lvl1pPr>
            <a:lvl2pPr>
              <a:defRPr baseline="0">
                <a:solidFill>
                  <a:schemeClr val="bg1"/>
                </a:solidFill>
                <a:latin typeface="Helvetica-Narrow" panose="02000506020000020004" pitchFamily="2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-Narrow" panose="02000506020000020004" pitchFamily="2" charset="0"/>
              </a:defRPr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7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5BF15AAD-ADDA-437D-BB8C-E4A18640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867894"/>
            <a:ext cx="6840760" cy="993775"/>
          </a:xfrm>
        </p:spPr>
        <p:txBody>
          <a:bodyPr/>
          <a:lstStyle/>
          <a:p>
            <a:r>
              <a:rPr lang="de-DE" dirty="0"/>
              <a:t>S6 SNOMAKING SYSTEM</a:t>
            </a:r>
          </a:p>
        </p:txBody>
      </p:sp>
    </p:spTree>
    <p:extLst>
      <p:ext uri="{BB962C8B-B14F-4D97-AF65-F5344CB8AC3E}">
        <p14:creationId xmlns:p14="http://schemas.microsoft.com/office/powerpoint/2010/main" val="128529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4F21AE-32DD-4CF6-A675-6025B1A7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AUTOMIZED SNOW CONTROL SOFTWARE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521D4585-E949-49AA-BF9C-0427F48D552C}"/>
              </a:ext>
            </a:extLst>
          </p:cNvPr>
          <p:cNvSpPr txBox="1"/>
          <p:nvPr/>
        </p:nvSpPr>
        <p:spPr>
          <a:xfrm>
            <a:off x="107504" y="3219822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5173D2B-1AA3-46D9-8AFB-12C41FAB7C33}"/>
              </a:ext>
            </a:extLst>
          </p:cNvPr>
          <p:cNvSpPr txBox="1"/>
          <p:nvPr/>
        </p:nvSpPr>
        <p:spPr>
          <a:xfrm>
            <a:off x="133022" y="912919"/>
            <a:ext cx="893544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Intelligent 3D snow making: depending on the installation height the snow maker regulates automatically the water flow and increases automatically its productivity and efficiency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AU" sz="14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The SNOW CONTROL is the visualisation tool of the software where all parameters of the snow making systems can be tracked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AU" sz="14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A time scheduler program enables the operator to define specific time slots for snow production for different snow machines / or groups of snow machines </a:t>
            </a:r>
          </a:p>
          <a:p>
            <a:pPr>
              <a:buClr>
                <a:srgbClr val="00B050"/>
              </a:buClr>
            </a:pPr>
            <a:endParaRPr lang="en-AU" sz="14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Parameters for different snow qualities are set and can be activated by a click – do depending on the needed snow resources are ideally used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3D1EBFA-7C6F-49C3-8705-ABB3C1801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0" y="3353342"/>
            <a:ext cx="2958783" cy="17050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04D0480-1BA6-4242-BB8A-6AA499366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31" y="3344692"/>
            <a:ext cx="2960109" cy="17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313859"/>
            <a:ext cx="7498982" cy="392162"/>
          </a:xfrm>
        </p:spPr>
        <p:txBody>
          <a:bodyPr/>
          <a:lstStyle/>
          <a:p>
            <a:pPr algn="ctr"/>
            <a:r>
              <a:rPr lang="de-DE" sz="2400" dirty="0"/>
              <a:t>S6 </a:t>
            </a:r>
            <a:r>
              <a:rPr lang="de-DE" sz="2400" dirty="0" smtClean="0"/>
              <a:t>for sKI domes / Gaming Zone</a:t>
            </a:r>
            <a:endParaRPr lang="de-DE" sz="2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5901FC6-F33B-45EF-B61C-44C256ED3277}"/>
              </a:ext>
            </a:extLst>
          </p:cNvPr>
          <p:cNvSpPr/>
          <p:nvPr/>
        </p:nvSpPr>
        <p:spPr>
          <a:xfrm>
            <a:off x="261333" y="987574"/>
            <a:ext cx="8568952" cy="3592787"/>
          </a:xfrm>
          <a:prstGeom prst="rect">
            <a:avLst/>
          </a:prstGeom>
        </p:spPr>
        <p:txBody>
          <a:bodyPr/>
          <a:lstStyle/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en-US" sz="1600" b="1" dirty="0">
                <a:latin typeface="+mj-lt"/>
              </a:rPr>
              <a:t>S6 </a:t>
            </a:r>
            <a:r>
              <a:rPr lang="en-US" sz="1600" b="1" dirty="0" smtClean="0">
                <a:latin typeface="+mj-lt"/>
              </a:rPr>
              <a:t>patented system with </a:t>
            </a:r>
            <a:r>
              <a:rPr lang="en-US" sz="1600" b="1" dirty="0">
                <a:latin typeface="+mj-lt"/>
              </a:rPr>
              <a:t>quick crystallization of snow </a:t>
            </a:r>
            <a:r>
              <a:rPr lang="en-US" sz="1600" b="1" dirty="0" smtClean="0">
                <a:latin typeface="+mj-lt"/>
              </a:rPr>
              <a:t>particles </a:t>
            </a: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en-US" sz="1600" b="1" dirty="0" smtClean="0">
                <a:latin typeface="+mj-lt"/>
              </a:rPr>
              <a:t>S6 </a:t>
            </a:r>
            <a:r>
              <a:rPr lang="en-US" sz="1600" b="1" dirty="0" smtClean="0">
                <a:latin typeface="+mj-lt"/>
              </a:rPr>
              <a:t>highest productivity in indoor snow system - 1m3/hr</a:t>
            </a:r>
            <a:endParaRPr lang="en-US" sz="1600" b="1" dirty="0">
              <a:latin typeface="+mj-lt"/>
            </a:endParaRP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endParaRPr lang="en-US" sz="500" dirty="0">
              <a:latin typeface="+mj-lt"/>
            </a:endParaRP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en-US" sz="1600" b="1" dirty="0">
                <a:latin typeface="+mj-lt"/>
              </a:rPr>
              <a:t>Produces snow </a:t>
            </a:r>
            <a:r>
              <a:rPr lang="en-US" sz="1600" b="1" dirty="0" smtClean="0">
                <a:latin typeface="+mj-lt"/>
              </a:rPr>
              <a:t>at - 2</a:t>
            </a:r>
            <a:r>
              <a:rPr lang="en-US" sz="1600" b="1" dirty="0">
                <a:latin typeface="+mj-lt"/>
              </a:rPr>
              <a:t>°C  </a:t>
            </a:r>
            <a:r>
              <a:rPr lang="en-US" sz="1600" b="1" dirty="0" smtClean="0">
                <a:latin typeface="+mj-lt"/>
              </a:rPr>
              <a:t>temperature</a:t>
            </a:r>
            <a:r>
              <a:rPr lang="en-US" sz="1600" b="1" dirty="0">
                <a:latin typeface="+mj-lt"/>
              </a:rPr>
              <a:t>: snowdome does not have to be cooled down to </a:t>
            </a:r>
            <a:r>
              <a:rPr lang="en-US" sz="1600" b="1" dirty="0" smtClean="0">
                <a:latin typeface="+mj-lt"/>
              </a:rPr>
              <a:t>- 8</a:t>
            </a:r>
            <a:r>
              <a:rPr lang="en-US" sz="1600" b="1" dirty="0">
                <a:latin typeface="+mj-lt"/>
              </a:rPr>
              <a:t>°C</a:t>
            </a: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endParaRPr lang="en-US" sz="500" dirty="0">
              <a:latin typeface="+mj-lt"/>
            </a:endParaRP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en-US" sz="1600" b="1" dirty="0">
                <a:latin typeface="+mj-lt"/>
              </a:rPr>
              <a:t>Centralized or decentralized snow production possible</a:t>
            </a:r>
          </a:p>
          <a:p>
            <a:pPr marL="269875" lvl="1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sz="500" dirty="0">
              <a:latin typeface="+mj-lt"/>
            </a:endParaRP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en-US" sz="1600" b="1" dirty="0">
                <a:latin typeface="+mj-lt"/>
              </a:rPr>
              <a:t>Daily snow </a:t>
            </a:r>
            <a:r>
              <a:rPr lang="en-US" sz="1600" b="1" dirty="0" smtClean="0">
                <a:latin typeface="+mj-lt"/>
              </a:rPr>
              <a:t>production </a:t>
            </a:r>
            <a:r>
              <a:rPr lang="en-US" sz="1600" b="1" dirty="0">
                <a:latin typeface="+mj-lt"/>
              </a:rPr>
              <a:t>up to 20 hours per </a:t>
            </a:r>
            <a:r>
              <a:rPr lang="en-US" sz="1600" b="1" dirty="0" smtClean="0">
                <a:latin typeface="+mj-lt"/>
              </a:rPr>
              <a:t>day</a:t>
            </a:r>
            <a:endParaRPr lang="en-US" sz="500" dirty="0">
              <a:latin typeface="+mj-lt"/>
            </a:endParaRPr>
          </a:p>
          <a:p>
            <a:pPr marL="444500" lvl="1" indent="-174625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en-US" sz="1600" b="1" dirty="0">
                <a:latin typeface="+mj-lt"/>
              </a:rPr>
              <a:t>D</a:t>
            </a:r>
            <a:r>
              <a:rPr lang="en-US" sz="1600" b="1" dirty="0" smtClean="0">
                <a:latin typeface="+mj-lt"/>
              </a:rPr>
              <a:t>edicated </a:t>
            </a:r>
            <a:r>
              <a:rPr lang="en-US" sz="1600" b="1" dirty="0">
                <a:latin typeface="+mj-lt"/>
              </a:rPr>
              <a:t>internal heat exchanger minimizing the humidity load of ambient air conditioning</a:t>
            </a:r>
          </a:p>
          <a:p>
            <a:pPr marL="269875" lvl="1" eaLnBrk="1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49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313859"/>
            <a:ext cx="7498982" cy="392162"/>
          </a:xfrm>
        </p:spPr>
        <p:txBody>
          <a:bodyPr/>
          <a:lstStyle/>
          <a:p>
            <a:pPr algn="ctr"/>
            <a:r>
              <a:rPr lang="de-DE" sz="2400" dirty="0"/>
              <a:t>S6 for </a:t>
            </a:r>
            <a:r>
              <a:rPr lang="de-DE" sz="2400" dirty="0" smtClean="0"/>
              <a:t>sKI domes</a:t>
            </a:r>
            <a:endParaRPr lang="de-DE" sz="24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34A0A1AD-E788-4E03-AF96-B90D3FC8F8D6}"/>
              </a:ext>
            </a:extLst>
          </p:cNvPr>
          <p:cNvSpPr txBox="1">
            <a:spLocks/>
          </p:cNvSpPr>
          <p:nvPr/>
        </p:nvSpPr>
        <p:spPr>
          <a:xfrm>
            <a:off x="501650" y="1204118"/>
            <a:ext cx="8642350" cy="503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de-DE" kern="0" dirty="0"/>
              <a:t>         Ski Domes 		Fun Parks / </a:t>
            </a:r>
            <a:r>
              <a:rPr lang="de-DE" kern="0" dirty="0" smtClean="0"/>
              <a:t>Play Ground </a:t>
            </a:r>
            <a:r>
              <a:rPr lang="de-DE" kern="0" dirty="0"/>
              <a:t>		Training </a:t>
            </a:r>
            <a:r>
              <a:rPr lang="de-DE" kern="0" dirty="0" smtClean="0"/>
              <a:t>Centers</a:t>
            </a:r>
            <a:endParaRPr lang="de-DE" kern="0" dirty="0"/>
          </a:p>
        </p:txBody>
      </p:sp>
      <p:pic>
        <p:nvPicPr>
          <p:cNvPr id="5" name="Picture 2" descr="Bildergebnis für mall of egypt">
            <a:extLst>
              <a:ext uri="{FF2B5EF4-FFF2-40B4-BE49-F238E27FC236}">
                <a16:creationId xmlns:a16="http://schemas.microsoft.com/office/drawing/2014/main" xmlns="" id="{4F9B7785-BE90-4335-BBAD-A98269630B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" y="1779662"/>
            <a:ext cx="2843808" cy="2016224"/>
          </a:xfrm>
          <a:prstGeom prst="rect">
            <a:avLst/>
          </a:prstGeom>
          <a:noFill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B90CEDE-4C98-423E-A5DA-939329377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51" y="1779662"/>
            <a:ext cx="3154240" cy="2016224"/>
          </a:xfrm>
          <a:prstGeom prst="rect">
            <a:avLst/>
          </a:prstGeo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xmlns="" id="{754843CB-E833-4F42-8DB5-564D8B7FC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66" y="1779662"/>
            <a:ext cx="302622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522" y="313859"/>
            <a:ext cx="7498982" cy="392162"/>
          </a:xfrm>
        </p:spPr>
        <p:txBody>
          <a:bodyPr/>
          <a:lstStyle/>
          <a:p>
            <a:r>
              <a:rPr lang="de-DE" sz="2400" dirty="0"/>
              <a:t>S6 snow </a:t>
            </a:r>
            <a:r>
              <a:rPr lang="de-DE" sz="2400" dirty="0" err="1"/>
              <a:t>making</a:t>
            </a:r>
            <a:r>
              <a:rPr lang="de-DE" sz="2400" dirty="0"/>
              <a:t> S – SYSTEM SUMMARY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AAD756D-55C0-4A62-90A3-59DC92412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15835" r="28672" b="9668"/>
          <a:stretch/>
        </p:blipFill>
        <p:spPr>
          <a:xfrm>
            <a:off x="53422" y="821516"/>
            <a:ext cx="2752735" cy="27392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6106D06-FAF7-45BA-9C90-3481B053B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79" y="1613869"/>
            <a:ext cx="2880000" cy="2398041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DBDB69FF-7B2B-431C-A990-8ED4D91128A3}"/>
              </a:ext>
            </a:extLst>
          </p:cNvPr>
          <p:cNvCxnSpPr>
            <a:cxnSpLocks/>
          </p:cNvCxnSpPr>
          <p:nvPr/>
        </p:nvCxnSpPr>
        <p:spPr>
          <a:xfrm>
            <a:off x="6969679" y="2129255"/>
            <a:ext cx="28380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5A8787BE-0C3E-4DF8-A3F0-0A295EBADED6}"/>
              </a:ext>
            </a:extLst>
          </p:cNvPr>
          <p:cNvCxnSpPr>
            <a:cxnSpLocks/>
          </p:cNvCxnSpPr>
          <p:nvPr/>
        </p:nvCxnSpPr>
        <p:spPr>
          <a:xfrm flipH="1">
            <a:off x="6955879" y="1994255"/>
            <a:ext cx="297600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xmlns="" id="{BCA4D2EA-37B3-4858-B43B-EB5129FE3FE4}"/>
              </a:ext>
            </a:extLst>
          </p:cNvPr>
          <p:cNvCxnSpPr>
            <a:cxnSpLocks/>
          </p:cNvCxnSpPr>
          <p:nvPr/>
        </p:nvCxnSpPr>
        <p:spPr>
          <a:xfrm>
            <a:off x="6955879" y="1859255"/>
            <a:ext cx="2838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xmlns="" id="{0E862B1E-8B1D-458E-9372-BE31CBE98B50}"/>
              </a:ext>
            </a:extLst>
          </p:cNvPr>
          <p:cNvCxnSpPr>
            <a:cxnSpLocks/>
          </p:cNvCxnSpPr>
          <p:nvPr/>
        </p:nvCxnSpPr>
        <p:spPr>
          <a:xfrm flipH="1">
            <a:off x="6955879" y="1724255"/>
            <a:ext cx="297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46C81BD1-05D5-4E64-8C8E-D17C50794F0B}"/>
              </a:ext>
            </a:extLst>
          </p:cNvPr>
          <p:cNvCxnSpPr>
            <a:cxnSpLocks/>
          </p:cNvCxnSpPr>
          <p:nvPr/>
        </p:nvCxnSpPr>
        <p:spPr>
          <a:xfrm>
            <a:off x="5349679" y="1994255"/>
            <a:ext cx="2700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165015B6-6FE4-4776-9F5D-7BE61EBCFF46}"/>
              </a:ext>
            </a:extLst>
          </p:cNvPr>
          <p:cNvCxnSpPr>
            <a:cxnSpLocks/>
          </p:cNvCxnSpPr>
          <p:nvPr/>
        </p:nvCxnSpPr>
        <p:spPr>
          <a:xfrm>
            <a:off x="5349679" y="2129255"/>
            <a:ext cx="2700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B9837796-A582-419D-A780-DC4D35EAD654}"/>
              </a:ext>
            </a:extLst>
          </p:cNvPr>
          <p:cNvSpPr txBox="1"/>
          <p:nvPr/>
        </p:nvSpPr>
        <p:spPr>
          <a:xfrm>
            <a:off x="4854679" y="1996715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de-DE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DCA09116-3A3E-47FC-9B66-53AB7AA76507}"/>
              </a:ext>
            </a:extLst>
          </p:cNvPr>
          <p:cNvSpPr txBox="1"/>
          <p:nvPr/>
        </p:nvSpPr>
        <p:spPr>
          <a:xfrm>
            <a:off x="4606772" y="1746299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solidFill>
                  <a:srgbClr val="FFC000"/>
                </a:solidFill>
              </a:rPr>
              <a:t>Pressured</a:t>
            </a:r>
            <a:r>
              <a:rPr lang="de-DE" sz="1100" dirty="0">
                <a:solidFill>
                  <a:srgbClr val="FFC000"/>
                </a:solidFill>
              </a:rPr>
              <a:t> </a:t>
            </a:r>
            <a:r>
              <a:rPr lang="de-DE" sz="1100" dirty="0" err="1">
                <a:solidFill>
                  <a:srgbClr val="FFC000"/>
                </a:solidFill>
              </a:rPr>
              <a:t>air</a:t>
            </a:r>
            <a:endParaRPr lang="de-DE" sz="1100" dirty="0">
              <a:solidFill>
                <a:srgbClr val="FFC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EB964A77-4F2F-440C-BCB4-11424509D93B}"/>
              </a:ext>
            </a:extLst>
          </p:cNvPr>
          <p:cNvSpPr txBox="1"/>
          <p:nvPr/>
        </p:nvSpPr>
        <p:spPr>
          <a:xfrm>
            <a:off x="7253479" y="1604021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Warm </a:t>
            </a:r>
            <a:r>
              <a:rPr lang="de-DE" sz="1100" dirty="0" err="1">
                <a:solidFill>
                  <a:srgbClr val="FF0000"/>
                </a:solidFill>
              </a:rPr>
              <a:t>brine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BFBB28E0-F2D4-4504-8DB8-2ED4E3653E53}"/>
              </a:ext>
            </a:extLst>
          </p:cNvPr>
          <p:cNvSpPr txBox="1"/>
          <p:nvPr/>
        </p:nvSpPr>
        <p:spPr>
          <a:xfrm>
            <a:off x="7255429" y="1867565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7030A0"/>
                </a:solidFill>
              </a:rPr>
              <a:t>Cold </a:t>
            </a:r>
            <a:r>
              <a:rPr lang="de-DE" sz="1100" dirty="0" err="1">
                <a:solidFill>
                  <a:srgbClr val="7030A0"/>
                </a:solidFill>
              </a:rPr>
              <a:t>brine</a:t>
            </a:r>
            <a:endParaRPr lang="de-DE" sz="1100" dirty="0">
              <a:solidFill>
                <a:srgbClr val="7030A0"/>
              </a:solidFill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xmlns="" id="{90259F21-728B-4DA0-A1CE-B9988B584502}"/>
              </a:ext>
            </a:extLst>
          </p:cNvPr>
          <p:cNvSpPr/>
          <p:nvPr/>
        </p:nvSpPr>
        <p:spPr>
          <a:xfrm rot="15824083">
            <a:off x="6947275" y="3154122"/>
            <a:ext cx="216024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xmlns="" id="{E3936F00-84DA-4C78-B809-81D5C9667FFF}"/>
              </a:ext>
            </a:extLst>
          </p:cNvPr>
          <p:cNvSpPr/>
          <p:nvPr/>
        </p:nvSpPr>
        <p:spPr>
          <a:xfrm rot="16200000">
            <a:off x="6975663" y="3749417"/>
            <a:ext cx="216024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xmlns="" id="{8EB1C5F8-46B8-457B-A50C-41991ACF51DA}"/>
              </a:ext>
            </a:extLst>
          </p:cNvPr>
          <p:cNvSpPr/>
          <p:nvPr/>
        </p:nvSpPr>
        <p:spPr>
          <a:xfrm rot="7607706">
            <a:off x="5511666" y="3036602"/>
            <a:ext cx="216024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xmlns="" id="{18C87C66-C333-413E-8FE1-0EB8C68C6617}"/>
              </a:ext>
            </a:extLst>
          </p:cNvPr>
          <p:cNvSpPr/>
          <p:nvPr/>
        </p:nvSpPr>
        <p:spPr>
          <a:xfrm rot="10800000">
            <a:off x="6204679" y="2790029"/>
            <a:ext cx="216024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xmlns="" id="{4FBB0055-6D5F-44BC-AE72-3B51EDA40109}"/>
              </a:ext>
            </a:extLst>
          </p:cNvPr>
          <p:cNvSpPr/>
          <p:nvPr/>
        </p:nvSpPr>
        <p:spPr>
          <a:xfrm rot="6380760">
            <a:off x="5349427" y="3540816"/>
            <a:ext cx="216024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xmlns="" id="{5FD65C12-88BC-4EB1-BC60-D98F72329E3C}"/>
              </a:ext>
            </a:extLst>
          </p:cNvPr>
          <p:cNvSpPr/>
          <p:nvPr/>
        </p:nvSpPr>
        <p:spPr>
          <a:xfrm rot="10800000">
            <a:off x="4449679" y="3749255"/>
            <a:ext cx="216024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15E6A5D4-DBCB-4F52-A83A-7698F0FD5ACF}"/>
              </a:ext>
            </a:extLst>
          </p:cNvPr>
          <p:cNvSpPr txBox="1"/>
          <p:nvPr/>
        </p:nvSpPr>
        <p:spPr>
          <a:xfrm>
            <a:off x="3729679" y="3541694"/>
            <a:ext cx="10751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rgbClr val="00B0F0"/>
                </a:solidFill>
              </a:rPr>
              <a:t>Cold air flow for quick crystallization of </a:t>
            </a:r>
            <a:r>
              <a:rPr lang="en-AU" sz="1100" dirty="0" err="1">
                <a:solidFill>
                  <a:srgbClr val="00B0F0"/>
                </a:solidFill>
              </a:rPr>
              <a:t>nucleids</a:t>
            </a:r>
            <a:r>
              <a:rPr lang="en-AU" sz="11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31B96BAC-B085-4E6A-A54D-987A525506FC}"/>
              </a:ext>
            </a:extLst>
          </p:cNvPr>
          <p:cNvSpPr txBox="1"/>
          <p:nvPr/>
        </p:nvSpPr>
        <p:spPr>
          <a:xfrm>
            <a:off x="6504385" y="3922134"/>
            <a:ext cx="103911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B0F0"/>
                </a:solidFill>
              </a:rPr>
              <a:t>Air </a:t>
            </a:r>
            <a:r>
              <a:rPr lang="de-DE" sz="1100" dirty="0" err="1">
                <a:solidFill>
                  <a:srgbClr val="00B0F0"/>
                </a:solidFill>
              </a:rPr>
              <a:t>insipiration</a:t>
            </a:r>
            <a:endParaRPr lang="de-DE" sz="1100" dirty="0">
              <a:solidFill>
                <a:srgbClr val="00B0F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1BF3E1EF-2967-4F16-B78D-7099C9A9A115}"/>
              </a:ext>
            </a:extLst>
          </p:cNvPr>
          <p:cNvSpPr txBox="1"/>
          <p:nvPr/>
        </p:nvSpPr>
        <p:spPr>
          <a:xfrm>
            <a:off x="4842577" y="4196093"/>
            <a:ext cx="1992103" cy="4308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/>
              <a:t>Snow </a:t>
            </a:r>
            <a:r>
              <a:rPr lang="de-DE" sz="1100" dirty="0" err="1"/>
              <a:t>nozzle</a:t>
            </a:r>
            <a:r>
              <a:rPr lang="de-DE" sz="1100" dirty="0"/>
              <a:t> </a:t>
            </a:r>
            <a:r>
              <a:rPr lang="de-DE" sz="1100" dirty="0" err="1"/>
              <a:t>producing</a:t>
            </a:r>
            <a:r>
              <a:rPr lang="de-DE" sz="1100" dirty="0"/>
              <a:t> </a:t>
            </a:r>
            <a:r>
              <a:rPr lang="de-DE" sz="1100" dirty="0" err="1"/>
              <a:t>nucleids</a:t>
            </a:r>
            <a:r>
              <a:rPr lang="de-DE" sz="1100" dirty="0"/>
              <a:t> out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air</a:t>
            </a:r>
            <a:r>
              <a:rPr lang="de-DE" sz="1100" dirty="0"/>
              <a:t> and water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xmlns="" id="{2C110ACD-698A-4FC8-85DD-401449756453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214681" y="3794975"/>
            <a:ext cx="623948" cy="4011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644554F9-9419-4AE3-BBAB-1DC474D99615}"/>
              </a:ext>
            </a:extLst>
          </p:cNvPr>
          <p:cNvSpPr txBox="1"/>
          <p:nvPr/>
        </p:nvSpPr>
        <p:spPr>
          <a:xfrm>
            <a:off x="7543413" y="3860686"/>
            <a:ext cx="1059917" cy="2616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/>
              <a:t>Ventilator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xmlns="" id="{26C4D035-30F0-4AEC-AB98-2E2CE99F682D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7102895" y="3481203"/>
            <a:ext cx="440518" cy="510288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F89758AF-EE87-4E40-88ED-E160B15B71E1}"/>
              </a:ext>
            </a:extLst>
          </p:cNvPr>
          <p:cNvSpPr txBox="1"/>
          <p:nvPr/>
        </p:nvSpPr>
        <p:spPr>
          <a:xfrm>
            <a:off x="7487720" y="2479756"/>
            <a:ext cx="1530370" cy="7694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/>
              <a:t>Integrated </a:t>
            </a:r>
            <a:r>
              <a:rPr lang="de-DE" sz="1100" dirty="0" err="1"/>
              <a:t>heat</a:t>
            </a:r>
            <a:r>
              <a:rPr lang="de-DE" sz="1100" dirty="0"/>
              <a:t> </a:t>
            </a:r>
            <a:r>
              <a:rPr lang="de-DE" sz="1100" dirty="0" err="1"/>
              <a:t>exchanger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cool down </a:t>
            </a:r>
            <a:r>
              <a:rPr lang="de-DE" sz="1100" dirty="0" err="1"/>
              <a:t>air</a:t>
            </a:r>
            <a:r>
              <a:rPr lang="de-DE" sz="1100" dirty="0"/>
              <a:t> for </a:t>
            </a:r>
            <a:r>
              <a:rPr lang="de-DE" sz="1100" dirty="0" err="1"/>
              <a:t>snowmaking</a:t>
            </a:r>
            <a:endParaRPr lang="de-DE" sz="1100" dirty="0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xmlns="" id="{E4C514A6-7237-4CE7-B710-A4F0FB5F5600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6834680" y="2864477"/>
            <a:ext cx="653040" cy="2135"/>
          </a:xfrm>
          <a:prstGeom prst="lin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cxnSp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xmlns="" id="{1D414482-6855-4CD5-9154-06F450C9F6BA}"/>
              </a:ext>
            </a:extLst>
          </p:cNvPr>
          <p:cNvGraphicFramePr>
            <a:graphicFrameLocks noGrp="1"/>
          </p:cNvGraphicFramePr>
          <p:nvPr/>
        </p:nvGraphicFramePr>
        <p:xfrm>
          <a:off x="64774" y="3511035"/>
          <a:ext cx="2515875" cy="1600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00465">
                  <a:extLst>
                    <a:ext uri="{9D8B030D-6E8A-4147-A177-3AD203B41FA5}">
                      <a16:colId xmlns:a16="http://schemas.microsoft.com/office/drawing/2014/main" xmlns="" val="3680548150"/>
                    </a:ext>
                  </a:extLst>
                </a:gridCol>
                <a:gridCol w="1815410">
                  <a:extLst>
                    <a:ext uri="{9D8B030D-6E8A-4147-A177-3AD203B41FA5}">
                      <a16:colId xmlns:a16="http://schemas.microsoft.com/office/drawing/2014/main" xmlns="" val="485770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900" b="0" dirty="0"/>
                        <a:t>Item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dirty="0"/>
                        <a:t>Description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82635"/>
                  </a:ext>
                </a:extLst>
              </a:tr>
              <a:tr h="181251">
                <a:tc>
                  <a:txBody>
                    <a:bodyPr/>
                    <a:lstStyle/>
                    <a:p>
                      <a:r>
                        <a:rPr lang="de-DE" sz="9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0" dirty="0" err="1"/>
                        <a:t>Water</a:t>
                      </a:r>
                      <a:r>
                        <a:rPr lang="de-DE" sz="900" b="0" dirty="0"/>
                        <a:t> and </a:t>
                      </a:r>
                      <a:r>
                        <a:rPr lang="de-DE" sz="900" b="0" dirty="0" err="1"/>
                        <a:t>air</a:t>
                      </a:r>
                      <a:r>
                        <a:rPr lang="de-DE" sz="900" b="0" dirty="0"/>
                        <a:t> </a:t>
                      </a:r>
                      <a:r>
                        <a:rPr lang="de-DE" sz="900" b="0" dirty="0" err="1"/>
                        <a:t>supply</a:t>
                      </a:r>
                      <a:r>
                        <a:rPr lang="de-DE" sz="900" b="0" dirty="0"/>
                        <a:t> </a:t>
                      </a:r>
                      <a:r>
                        <a:rPr lang="de-DE" sz="900" b="0" dirty="0" err="1"/>
                        <a:t>connections</a:t>
                      </a:r>
                      <a:endParaRPr lang="de-DE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82362"/>
                  </a:ext>
                </a:extLst>
              </a:tr>
              <a:tr h="193020">
                <a:tc>
                  <a:txBody>
                    <a:bodyPr/>
                    <a:lstStyle/>
                    <a:p>
                      <a:r>
                        <a:rPr lang="de-DE" sz="9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0" dirty="0"/>
                        <a:t>Cold and warm </a:t>
                      </a:r>
                      <a:r>
                        <a:rPr lang="de-DE" sz="900" b="0" dirty="0" err="1"/>
                        <a:t>brine</a:t>
                      </a:r>
                      <a:r>
                        <a:rPr lang="de-DE" sz="900" b="0" dirty="0"/>
                        <a:t> </a:t>
                      </a:r>
                      <a:r>
                        <a:rPr lang="de-DE" sz="900" b="0" dirty="0" err="1"/>
                        <a:t>connections</a:t>
                      </a:r>
                      <a:endParaRPr lang="de-DE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855165"/>
                  </a:ext>
                </a:extLst>
              </a:tr>
              <a:tr h="217615">
                <a:tc>
                  <a:txBody>
                    <a:bodyPr/>
                    <a:lstStyle/>
                    <a:p>
                      <a:r>
                        <a:rPr lang="de-DE" sz="9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0" dirty="0"/>
                        <a:t>Electric switch </a:t>
                      </a:r>
                      <a:r>
                        <a:rPr lang="de-DE" sz="900" b="0" dirty="0" err="1"/>
                        <a:t>cabinet</a:t>
                      </a:r>
                      <a:endParaRPr lang="de-DE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698257"/>
                  </a:ext>
                </a:extLst>
              </a:tr>
              <a:tr h="181251">
                <a:tc>
                  <a:txBody>
                    <a:bodyPr/>
                    <a:lstStyle/>
                    <a:p>
                      <a:r>
                        <a:rPr lang="de-DE" sz="9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0" dirty="0" err="1"/>
                        <a:t>Indor</a:t>
                      </a:r>
                      <a:r>
                        <a:rPr lang="de-DE" sz="900" b="0" dirty="0"/>
                        <a:t> Snow </a:t>
                      </a:r>
                      <a:r>
                        <a:rPr lang="de-DE" sz="900" b="0" dirty="0" err="1"/>
                        <a:t>nozzles</a:t>
                      </a:r>
                      <a:r>
                        <a:rPr lang="de-DE" sz="9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860786"/>
                  </a:ext>
                </a:extLst>
              </a:tr>
              <a:tr h="181251">
                <a:tc>
                  <a:txBody>
                    <a:bodyPr/>
                    <a:lstStyle/>
                    <a:p>
                      <a:r>
                        <a:rPr lang="de-DE" sz="900" b="0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0" dirty="0"/>
                        <a:t>Snow </a:t>
                      </a:r>
                      <a:r>
                        <a:rPr lang="de-DE" sz="900" b="0" dirty="0" err="1"/>
                        <a:t>sperator</a:t>
                      </a:r>
                      <a:endParaRPr lang="de-DE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869454"/>
                  </a:ext>
                </a:extLst>
              </a:tr>
              <a:tr h="181251">
                <a:tc>
                  <a:txBody>
                    <a:bodyPr/>
                    <a:lstStyle/>
                    <a:p>
                      <a:r>
                        <a:rPr lang="de-DE" sz="9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0" dirty="0"/>
                        <a:t>Machine </a:t>
                      </a:r>
                      <a:r>
                        <a:rPr lang="de-DE" sz="900" b="0" dirty="0" err="1"/>
                        <a:t>mountings</a:t>
                      </a:r>
                      <a:r>
                        <a:rPr lang="de-DE" sz="900" b="0" dirty="0"/>
                        <a:t> for </a:t>
                      </a:r>
                      <a:r>
                        <a:rPr lang="de-DE" sz="900" b="0" dirty="0" err="1"/>
                        <a:t>installation</a:t>
                      </a:r>
                      <a:endParaRPr lang="de-DE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7127666"/>
                  </a:ext>
                </a:extLst>
              </a:tr>
            </a:tbl>
          </a:graphicData>
        </a:graphic>
      </p:graphicFrame>
      <p:sp>
        <p:nvSpPr>
          <p:cNvPr id="39" name="Rechteck 38">
            <a:extLst>
              <a:ext uri="{FF2B5EF4-FFF2-40B4-BE49-F238E27FC236}">
                <a16:creationId xmlns:a16="http://schemas.microsoft.com/office/drawing/2014/main" xmlns="" id="{C3A1E5A8-E18F-4194-BEE5-3FEA4224E350}"/>
              </a:ext>
            </a:extLst>
          </p:cNvPr>
          <p:cNvSpPr/>
          <p:nvPr/>
        </p:nvSpPr>
        <p:spPr>
          <a:xfrm>
            <a:off x="3419872" y="1203598"/>
            <a:ext cx="5669017" cy="342338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60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375669"/>
            <a:ext cx="7498982" cy="392162"/>
          </a:xfrm>
        </p:spPr>
        <p:txBody>
          <a:bodyPr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2. USP‘S and MAIN ADVANTAGES IN COMPARISON</a:t>
            </a:r>
          </a:p>
        </p:txBody>
      </p:sp>
    </p:spTree>
    <p:extLst>
      <p:ext uri="{BB962C8B-B14F-4D97-AF65-F5344CB8AC3E}">
        <p14:creationId xmlns:p14="http://schemas.microsoft.com/office/powerpoint/2010/main" val="142711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313859"/>
            <a:ext cx="7498982" cy="392162"/>
          </a:xfrm>
        </p:spPr>
        <p:txBody>
          <a:bodyPr/>
          <a:lstStyle/>
          <a:p>
            <a:r>
              <a:rPr lang="de-DE" sz="2400" dirty="0"/>
              <a:t>S6 – AC TEMPERATURE INDEPENDENT SYSTEM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20E63BE-6021-4B00-8AAF-32D25314C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" y="1048604"/>
            <a:ext cx="3803710" cy="3456384"/>
          </a:xfrm>
          <a:prstGeom prst="rect">
            <a:avLst/>
          </a:prstGeom>
        </p:spPr>
      </p:pic>
      <p:sp>
        <p:nvSpPr>
          <p:cNvPr id="8" name="Pfeil: nach unten gekrümmt 7">
            <a:extLst>
              <a:ext uri="{FF2B5EF4-FFF2-40B4-BE49-F238E27FC236}">
                <a16:creationId xmlns:a16="http://schemas.microsoft.com/office/drawing/2014/main" xmlns="" id="{CDCA1CD8-8AD8-4155-A3B5-B14AB4BB0BBD}"/>
              </a:ext>
            </a:extLst>
          </p:cNvPr>
          <p:cNvSpPr/>
          <p:nvPr/>
        </p:nvSpPr>
        <p:spPr>
          <a:xfrm rot="20819903">
            <a:off x="1545213" y="1951266"/>
            <a:ext cx="956125" cy="727298"/>
          </a:xfrm>
          <a:prstGeom prst="curvedDownArrow">
            <a:avLst>
              <a:gd name="adj1" fmla="val 12999"/>
              <a:gd name="adj2" fmla="val 65731"/>
              <a:gd name="adj3" fmla="val 4146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xmlns="" id="{D2219DF9-CD43-47E8-9F52-AD73383EC7CA}"/>
              </a:ext>
            </a:extLst>
          </p:cNvPr>
          <p:cNvSpPr/>
          <p:nvPr/>
        </p:nvSpPr>
        <p:spPr>
          <a:xfrm rot="19764542">
            <a:off x="2800569" y="2421646"/>
            <a:ext cx="1280070" cy="40284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D3B550D5-EAAF-4BDA-A842-AF326A4B4A9C}"/>
              </a:ext>
            </a:extLst>
          </p:cNvPr>
          <p:cNvSpPr txBox="1"/>
          <p:nvPr/>
        </p:nvSpPr>
        <p:spPr>
          <a:xfrm>
            <a:off x="4214104" y="2427734"/>
            <a:ext cx="4745543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No air dehumidification system needed- no doors need to be opened to release humidity which is created by snow production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No impact on the snow dome temperature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Supports air conditioning system with negative temperature output of the snow making system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Independent from outside temperatures, snow can be produced during whatever season and outside temperature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AU" sz="1400" dirty="0"/>
              <a:t>Automated system which starts snow production only at the measured internal air temperatures-&gt; guarantees perfect conditions for snow production</a:t>
            </a:r>
          </a:p>
          <a:p>
            <a:pPr>
              <a:buClr>
                <a:srgbClr val="00B050"/>
              </a:buClr>
            </a:pPr>
            <a:endParaRPr lang="en-AU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062EB655-B0AF-4840-B5FE-A355346F2EAA}"/>
              </a:ext>
            </a:extLst>
          </p:cNvPr>
          <p:cNvSpPr txBox="1"/>
          <p:nvPr/>
        </p:nvSpPr>
        <p:spPr>
          <a:xfrm>
            <a:off x="278408" y="1076774"/>
            <a:ext cx="4745543" cy="4308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AU" sz="1100" b="1" dirty="0"/>
              <a:t>STEP 2: </a:t>
            </a:r>
            <a:r>
              <a:rPr lang="en-AU" sz="1100" dirty="0"/>
              <a:t>The inspired air  is cooled further down by the heat exchanger which generates a cold air flow.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356CF697-1366-4C26-BE90-21372C770CB0}"/>
              </a:ext>
            </a:extLst>
          </p:cNvPr>
          <p:cNvSpPr txBox="1"/>
          <p:nvPr/>
        </p:nvSpPr>
        <p:spPr>
          <a:xfrm>
            <a:off x="744787" y="4232840"/>
            <a:ext cx="3221790" cy="7694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AU" sz="1100" b="1" dirty="0"/>
              <a:t>STEP1</a:t>
            </a:r>
            <a:r>
              <a:rPr lang="en-AU" sz="1100" dirty="0"/>
              <a:t>: Air inspiration: the cooled down air of the snowdome is inspired (-2°C) and transported to the heat exchanger thanks to the aerodynamic construction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495A852C-AA52-4C69-BD9B-7B1EE80CE610}"/>
              </a:ext>
            </a:extLst>
          </p:cNvPr>
          <p:cNvSpPr/>
          <p:nvPr/>
        </p:nvSpPr>
        <p:spPr>
          <a:xfrm>
            <a:off x="4214104" y="1714751"/>
            <a:ext cx="4572000" cy="6001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en-AU" sz="1100" b="1" dirty="0"/>
              <a:t>STEP 3: </a:t>
            </a:r>
            <a:r>
              <a:rPr lang="en-AU" sz="1100" dirty="0"/>
              <a:t>By doing so the cooled air of the snowdome is not charged with energy (is not warmed up). </a:t>
            </a:r>
          </a:p>
          <a:p>
            <a:pPr>
              <a:buClr>
                <a:srgbClr val="00B050"/>
              </a:buClr>
            </a:pPr>
            <a:r>
              <a:rPr lang="en-AU" sz="1100" dirty="0"/>
              <a:t>A clear view in the snowdome is guaranteed.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xmlns="" id="{080587B1-BF7E-4F26-885A-F02EFFD0F775}"/>
              </a:ext>
            </a:extLst>
          </p:cNvPr>
          <p:cNvSpPr/>
          <p:nvPr/>
        </p:nvSpPr>
        <p:spPr>
          <a:xfrm rot="19764542">
            <a:off x="281723" y="3728884"/>
            <a:ext cx="1280070" cy="40284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4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AFA41B7-A1C8-43CA-BE45-C282D20E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" y="792316"/>
            <a:ext cx="3531293" cy="29457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09566"/>
            <a:ext cx="7787015" cy="392162"/>
          </a:xfrm>
        </p:spPr>
        <p:txBody>
          <a:bodyPr/>
          <a:lstStyle/>
          <a:p>
            <a:r>
              <a:rPr lang="de-DE" dirty="0"/>
              <a:t>S6 - </a:t>
            </a:r>
            <a:r>
              <a:rPr lang="de-DE" sz="2400" dirty="0"/>
              <a:t>QUICK CRYSTALLIZATION FOR POWDER SNOW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3845AAF-7D6E-4F83-B268-806F64912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787774"/>
            <a:ext cx="3496636" cy="22079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7D9F763F-6EB1-41D7-B54C-D0274D764106}"/>
              </a:ext>
            </a:extLst>
          </p:cNvPr>
          <p:cNvSpPr/>
          <p:nvPr/>
        </p:nvSpPr>
        <p:spPr>
          <a:xfrm>
            <a:off x="971600" y="1779662"/>
            <a:ext cx="360041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E6B242DB-6722-49DA-87E8-B9FF16AF081E}"/>
              </a:ext>
            </a:extLst>
          </p:cNvPr>
          <p:cNvCxnSpPr>
            <a:cxnSpLocks/>
          </p:cNvCxnSpPr>
          <p:nvPr/>
        </p:nvCxnSpPr>
        <p:spPr>
          <a:xfrm flipH="1">
            <a:off x="57392" y="2119373"/>
            <a:ext cx="914208" cy="27363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7BB3E203-F344-4A32-8F64-E2F5FF16B84D}"/>
              </a:ext>
            </a:extLst>
          </p:cNvPr>
          <p:cNvCxnSpPr>
            <a:cxnSpLocks/>
          </p:cNvCxnSpPr>
          <p:nvPr/>
        </p:nvCxnSpPr>
        <p:spPr>
          <a:xfrm>
            <a:off x="1331641" y="2093337"/>
            <a:ext cx="2200491" cy="29024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xmlns="" id="{8048D733-8B6C-4A18-9EB2-DF8F2C4D8544}"/>
              </a:ext>
            </a:extLst>
          </p:cNvPr>
          <p:cNvCxnSpPr>
            <a:cxnSpLocks/>
          </p:cNvCxnSpPr>
          <p:nvPr/>
        </p:nvCxnSpPr>
        <p:spPr>
          <a:xfrm>
            <a:off x="1341500" y="1779662"/>
            <a:ext cx="2190632" cy="1008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2A6336AB-69DE-4631-B06C-3B5B151DEF3A}"/>
              </a:ext>
            </a:extLst>
          </p:cNvPr>
          <p:cNvCxnSpPr>
            <a:cxnSpLocks/>
          </p:cNvCxnSpPr>
          <p:nvPr/>
        </p:nvCxnSpPr>
        <p:spPr>
          <a:xfrm flipH="1">
            <a:off x="35496" y="1794252"/>
            <a:ext cx="926245" cy="9418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7B67CCB6-7E35-4E02-B951-B6C86B1EC7D1}"/>
              </a:ext>
            </a:extLst>
          </p:cNvPr>
          <p:cNvSpPr/>
          <p:nvPr/>
        </p:nvSpPr>
        <p:spPr>
          <a:xfrm>
            <a:off x="3463045" y="769482"/>
            <a:ext cx="5789475" cy="40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Snow particles produced in cold air flow guarantee </a:t>
            </a:r>
            <a:r>
              <a:rPr lang="en-US" sz="1400" b="1" dirty="0"/>
              <a:t>quick crystallization of snow particles and less release of humidity to the surrounding </a:t>
            </a:r>
            <a:r>
              <a:rPr lang="en-US" sz="1400" dirty="0"/>
              <a:t>, which otherwise would influence negatively the comfortable climate in the snowdome</a:t>
            </a:r>
          </a:p>
          <a:p>
            <a:pPr marL="171450" lvl="1" indent="-17145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In a very short distance the S6 produces already real POWDER SNOW</a:t>
            </a:r>
          </a:p>
          <a:p>
            <a:pPr marL="269875" lvl="1">
              <a:lnSpc>
                <a:spcPct val="150000"/>
              </a:lnSpc>
              <a:spcAft>
                <a:spcPts val="300"/>
              </a:spcAft>
              <a:defRPr/>
            </a:pPr>
            <a:r>
              <a:rPr lang="en-US" sz="1400" dirty="0"/>
              <a:t>Whereas other systems might need a very long way for the snow fall and a longer process time to complete snow crystal formation.</a:t>
            </a:r>
          </a:p>
          <a:p>
            <a:pPr marL="555625" lvl="1" indent="-28575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The S6 works perfectly also on the top of the slopes where the snowdome ceiling is not so high. </a:t>
            </a:r>
          </a:p>
          <a:p>
            <a:pPr marL="555625" lvl="1" indent="-28575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With other systems the </a:t>
            </a:r>
            <a:r>
              <a:rPr lang="en-US" sz="1400" dirty="0" smtClean="0"/>
              <a:t>snow groomers </a:t>
            </a:r>
            <a:r>
              <a:rPr lang="en-US" sz="1400" dirty="0"/>
              <a:t>have to transport huge snow amounts to the top of the slopes, with the S6 a sustainable use of </a:t>
            </a:r>
            <a:r>
              <a:rPr lang="en-US" sz="1400" dirty="0" smtClean="0"/>
              <a:t>snow groomers </a:t>
            </a:r>
            <a:r>
              <a:rPr lang="en-US" sz="1400" dirty="0"/>
              <a:t>is guaranteed.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DF167A6A-3896-4CA1-BF09-A3AD2BEDB600}"/>
              </a:ext>
            </a:extLst>
          </p:cNvPr>
          <p:cNvSpPr/>
          <p:nvPr/>
        </p:nvSpPr>
        <p:spPr>
          <a:xfrm>
            <a:off x="59779" y="3862155"/>
            <a:ext cx="3494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1"/>
                </a:solidFill>
              </a:rPr>
              <a:t>The pictures proof the powder snow quality within a very short distance.</a:t>
            </a:r>
          </a:p>
        </p:txBody>
      </p:sp>
    </p:spTree>
    <p:extLst>
      <p:ext uri="{BB962C8B-B14F-4D97-AF65-F5344CB8AC3E}">
        <p14:creationId xmlns:p14="http://schemas.microsoft.com/office/powerpoint/2010/main" val="226882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13859"/>
            <a:ext cx="7848872" cy="392162"/>
          </a:xfrm>
        </p:spPr>
        <p:txBody>
          <a:bodyPr/>
          <a:lstStyle/>
          <a:p>
            <a:r>
              <a:rPr lang="de-DE" dirty="0"/>
              <a:t>LONG LASTING POWDER SNOW PARTICLES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664DEB2-0447-41AA-B78F-CB144259D6CC}"/>
              </a:ext>
            </a:extLst>
          </p:cNvPr>
          <p:cNvSpPr txBox="1"/>
          <p:nvPr/>
        </p:nvSpPr>
        <p:spPr>
          <a:xfrm>
            <a:off x="1762967" y="920684"/>
            <a:ext cx="601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S6 required </a:t>
            </a:r>
            <a:r>
              <a:rPr lang="de-DE" sz="1600" dirty="0" smtClean="0"/>
              <a:t>Installation </a:t>
            </a:r>
            <a:r>
              <a:rPr lang="de-DE" sz="1600" dirty="0"/>
              <a:t>height for powder snow production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2FC0541-4882-42D8-B754-D3DAA9AED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73" y="1540924"/>
            <a:ext cx="4232938" cy="2743142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A5095AC2-CAA4-4A58-A63F-0A94B347DC7E}"/>
              </a:ext>
            </a:extLst>
          </p:cNvPr>
          <p:cNvCxnSpPr>
            <a:cxnSpLocks/>
          </p:cNvCxnSpPr>
          <p:nvPr/>
        </p:nvCxnSpPr>
        <p:spPr>
          <a:xfrm flipV="1">
            <a:off x="1691680" y="4164611"/>
            <a:ext cx="4358" cy="97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51B265BF-907F-49F3-AD84-1DA15AEFD730}"/>
              </a:ext>
            </a:extLst>
          </p:cNvPr>
          <p:cNvCxnSpPr>
            <a:cxnSpLocks/>
          </p:cNvCxnSpPr>
          <p:nvPr/>
        </p:nvCxnSpPr>
        <p:spPr>
          <a:xfrm flipH="1">
            <a:off x="1696038" y="4164611"/>
            <a:ext cx="1867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5E11EFF4-E1B9-4383-861D-0301535FD079}"/>
              </a:ext>
            </a:extLst>
          </p:cNvPr>
          <p:cNvCxnSpPr/>
          <p:nvPr/>
        </p:nvCxnSpPr>
        <p:spPr>
          <a:xfrm>
            <a:off x="2195732" y="1481684"/>
            <a:ext cx="42484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0156CA99-011D-457A-A143-82A621EE81E4}"/>
              </a:ext>
            </a:extLst>
          </p:cNvPr>
          <p:cNvSpPr txBox="1"/>
          <p:nvPr/>
        </p:nvSpPr>
        <p:spPr>
          <a:xfrm>
            <a:off x="3851920" y="1435447"/>
            <a:ext cx="122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cieling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BB1AA022-8F33-4F45-9949-E2D6171CEA5C}"/>
              </a:ext>
            </a:extLst>
          </p:cNvPr>
          <p:cNvSpPr txBox="1"/>
          <p:nvPr/>
        </p:nvSpPr>
        <p:spPr>
          <a:xfrm>
            <a:off x="971600" y="4176175"/>
            <a:ext cx="122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4,5 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86F434E-079D-4534-BDBF-10DABD9EA4CA}"/>
              </a:ext>
            </a:extLst>
          </p:cNvPr>
          <p:cNvSpPr txBox="1"/>
          <p:nvPr/>
        </p:nvSpPr>
        <p:spPr>
          <a:xfrm>
            <a:off x="5220072" y="3345178"/>
            <a:ext cx="255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600" dirty="0" err="1"/>
              <a:t>Thanks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integrated</a:t>
            </a:r>
            <a:r>
              <a:rPr lang="de-DE" sz="1600" dirty="0"/>
              <a:t> </a:t>
            </a:r>
            <a:r>
              <a:rPr lang="de-DE" sz="1600" dirty="0" err="1"/>
              <a:t>cold</a:t>
            </a:r>
            <a:r>
              <a:rPr lang="de-DE" sz="1600" dirty="0"/>
              <a:t> </a:t>
            </a:r>
            <a:r>
              <a:rPr lang="de-DE" sz="1600" dirty="0" err="1"/>
              <a:t>air</a:t>
            </a:r>
            <a:r>
              <a:rPr lang="de-DE" sz="1600" dirty="0"/>
              <a:t> </a:t>
            </a:r>
            <a:r>
              <a:rPr lang="de-DE" sz="1600" dirty="0" err="1"/>
              <a:t>flow</a:t>
            </a:r>
            <a:r>
              <a:rPr lang="de-DE" sz="1600" dirty="0"/>
              <a:t> </a:t>
            </a:r>
            <a:r>
              <a:rPr lang="de-DE" sz="1600" dirty="0" err="1"/>
              <a:t>crystalls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formed</a:t>
            </a:r>
            <a:r>
              <a:rPr lang="de-DE" sz="1600" dirty="0"/>
              <a:t> </a:t>
            </a:r>
            <a:r>
              <a:rPr lang="de-DE" sz="1600" dirty="0" err="1"/>
              <a:t>much</a:t>
            </a:r>
            <a:r>
              <a:rPr lang="de-DE" sz="1600" dirty="0"/>
              <a:t> quicker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71BCC462-0B48-4494-AA58-71360EA4E292}"/>
              </a:ext>
            </a:extLst>
          </p:cNvPr>
          <p:cNvSpPr txBox="1"/>
          <p:nvPr/>
        </p:nvSpPr>
        <p:spPr>
          <a:xfrm>
            <a:off x="1696038" y="4176175"/>
            <a:ext cx="288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Minimum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machine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5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C166B3-36E4-4062-945B-B6E65575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313859"/>
            <a:ext cx="7498982" cy="392162"/>
          </a:xfrm>
        </p:spPr>
        <p:txBody>
          <a:bodyPr/>
          <a:lstStyle/>
          <a:p>
            <a:r>
              <a:rPr lang="de-DE" dirty="0"/>
              <a:t>LONG LASTING POWDER SNOW PARTICLES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E724A1B8-A90A-4BFB-B347-2561F38DFE2A}"/>
              </a:ext>
            </a:extLst>
          </p:cNvPr>
          <p:cNvSpPr/>
          <p:nvPr/>
        </p:nvSpPr>
        <p:spPr>
          <a:xfrm>
            <a:off x="4652888" y="1407015"/>
            <a:ext cx="4383608" cy="308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The high quality snow production guarantees a long lasting snow. </a:t>
            </a:r>
          </a:p>
          <a:p>
            <a:pPr marL="555625" lvl="1" indent="-2857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The complete amount of snow NEVER has to be exchanged completely! </a:t>
            </a:r>
          </a:p>
          <a:p>
            <a:pPr marL="555625" lvl="1" indent="-2857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No waste of water resources. With other systems the snow has to be renewed completely and demands a shut down of the snowdome.</a:t>
            </a:r>
          </a:p>
          <a:p>
            <a:pPr marL="269875" lvl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/>
              <a:t>Because snow is consumed, a fresh white powder snow layer can be reproduced every day.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2B7431D-3A23-4CE4-8FE5-7D0A17469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3598"/>
            <a:ext cx="4652889" cy="34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71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Template_PPT_2015</Template>
  <TotalTime>277</TotalTime>
  <Words>680</Words>
  <Application>Microsoft Macintosh PowerPoint</Application>
  <PresentationFormat>On-screen Show (16:9)</PresentationFormat>
  <Paragraphs>75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Larissa-Design</vt:lpstr>
      <vt:lpstr>S6 SNOMAKING SYSTEM</vt:lpstr>
      <vt:lpstr>S6 for sKI domes / Gaming Zone</vt:lpstr>
      <vt:lpstr>S6 for sKI domes</vt:lpstr>
      <vt:lpstr>S6 snow making S – SYSTEM SUMMARY</vt:lpstr>
      <vt:lpstr>2. USP‘S and MAIN ADVANTAGES IN COMPARISON</vt:lpstr>
      <vt:lpstr>S6 – AC TEMPERATURE INDEPENDENT SYSTEM</vt:lpstr>
      <vt:lpstr>S6 - QUICK CRYSTALLIZATION FOR POWDER SNOW</vt:lpstr>
      <vt:lpstr>LONG LASTING POWDER SNOW PARTICLES</vt:lpstr>
      <vt:lpstr>LONG LASTING POWDER SNOW PARTICLES</vt:lpstr>
      <vt:lpstr>AUTOMIZED SNOW CONTROL SOFTWARE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Patrizia Pircher</dc:creator>
  <cp:lastModifiedBy>Sumul Patel</cp:lastModifiedBy>
  <cp:revision>159</cp:revision>
  <cp:lastPrinted>2018-07-30T13:06:58Z</cp:lastPrinted>
  <dcterms:created xsi:type="dcterms:W3CDTF">2016-04-18T08:35:04Z</dcterms:created>
  <dcterms:modified xsi:type="dcterms:W3CDTF">2020-01-23T10:35:56Z</dcterms:modified>
</cp:coreProperties>
</file>