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  <p:embeddedFontLst>
    <p:embeddedFont>
      <p:font typeface="DEMSWV+BerlinSansFBDemi-Bold"/>
      <p:regular r:id="rId28"/>
    </p:embeddedFont>
    <p:embeddedFont>
      <p:font typeface="CGPIHK+Wingdings2"/>
      <p:regular r:id="rId29"/>
    </p:embeddedFont>
    <p:embeddedFont>
      <p:font typeface="ODTGCW+Georgia"/>
      <p:regular r:id="rId30"/>
    </p:embeddedFont>
    <p:embeddedFont>
      <p:font typeface="OGNQGR+Wingdings-Regular"/>
      <p:regular r:id="rId31"/>
    </p:embeddedFont>
    <p:embeddedFont>
      <p:font typeface="GVLAMS+Arial-BoldItalicMT"/>
      <p:regular r:id="rId3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font" Target="fonts/font1.fntdata" /><Relationship Id="rId29" Type="http://schemas.openxmlformats.org/officeDocument/2006/relationships/font" Target="fonts/font2.fntdata" /><Relationship Id="rId3" Type="http://schemas.openxmlformats.org/officeDocument/2006/relationships/viewProps" Target="viewProps.xml" /><Relationship Id="rId30" Type="http://schemas.openxmlformats.org/officeDocument/2006/relationships/font" Target="fonts/font3.fntdata" /><Relationship Id="rId31" Type="http://schemas.openxmlformats.org/officeDocument/2006/relationships/font" Target="fonts/font4.fntdata" /><Relationship Id="rId32" Type="http://schemas.openxmlformats.org/officeDocument/2006/relationships/font" Target="fonts/font5.fntdata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56475" y="3969454"/>
            <a:ext cx="302859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000000"/>
                </a:solidFill>
                <a:latin typeface="Constantia"/>
                <a:cs typeface="Constantia"/>
              </a:rPr>
              <a:t>Technology</a:t>
            </a:r>
            <a:r>
              <a:rPr dirty="0" sz="18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0000"/>
                </a:solidFill>
                <a:latin typeface="Constantia"/>
                <a:cs typeface="Constantia"/>
              </a:rPr>
              <a:t>Driven</a:t>
            </a:r>
            <a:r>
              <a:rPr dirty="0" sz="18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1800">
                <a:solidFill>
                  <a:srgbClr val="000000"/>
                </a:solidFill>
                <a:latin typeface="Constantia"/>
                <a:cs typeface="Constantia"/>
              </a:rPr>
              <a:t>Solutions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63638" y="6522111"/>
            <a:ext cx="2858257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Vadodara,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Gujarat,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India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407" y="6550629"/>
            <a:ext cx="277177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www.dattatreyainc.com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1316" y="607501"/>
            <a:ext cx="8028085" cy="495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0b3e61"/>
                </a:solidFill>
                <a:latin typeface="Calibri"/>
                <a:cs typeface="Calibri"/>
              </a:rPr>
              <a:t>SEWER</a:t>
            </a:r>
            <a:r>
              <a:rPr dirty="0" sz="3600" b="1">
                <a:solidFill>
                  <a:srgbClr val="0b3e61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b3e61"/>
                </a:solidFill>
                <a:latin typeface="Calibri"/>
                <a:cs typeface="Calibri"/>
              </a:rPr>
              <a:t>NETWORK</a:t>
            </a:r>
            <a:r>
              <a:rPr dirty="0" sz="3600" b="1">
                <a:solidFill>
                  <a:srgbClr val="0b3e61"/>
                </a:solidFill>
                <a:latin typeface="Calibri"/>
                <a:cs typeface="Calibri"/>
              </a:rPr>
              <a:t> </a:t>
            </a:r>
            <a:r>
              <a:rPr dirty="0" sz="3600" spc="-15" b="1">
                <a:solidFill>
                  <a:srgbClr val="0b3e61"/>
                </a:solidFill>
                <a:latin typeface="Calibri"/>
                <a:cs typeface="Calibri"/>
              </a:rPr>
              <a:t>PROJECTS-Case</a:t>
            </a:r>
            <a:r>
              <a:rPr dirty="0" sz="3600" spc="14" b="1">
                <a:solidFill>
                  <a:srgbClr val="0b3e61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0b3e61"/>
                </a:solidFill>
                <a:latin typeface="Calibri"/>
                <a:cs typeface="Calibri"/>
              </a:rPr>
              <a:t>Studies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736366" y="1257082"/>
            <a:ext cx="1867945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Craiova,</a:t>
            </a: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Rumania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97644" y="1280269"/>
            <a:ext cx="883840" cy="455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Norway</a:t>
            </a:r>
          </a:p>
          <a:p>
            <a:pPr marL="225522" marR="0">
              <a:lnSpc>
                <a:spcPts val="1400"/>
              </a:lnSpc>
              <a:spcBef>
                <a:spcPts val="282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2005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335352" y="1335333"/>
            <a:ext cx="1948412" cy="24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Vahostav,</a:t>
            </a: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600" b="1">
                <a:solidFill>
                  <a:srgbClr val="0b3e61"/>
                </a:solidFill>
                <a:latin typeface="Constantia"/>
                <a:cs typeface="Constantia"/>
              </a:rPr>
              <a:t>Slovakia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38373" y="1496223"/>
            <a:ext cx="60957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Since: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38373" y="1496223"/>
            <a:ext cx="2170975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2006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Diameter:</a:t>
            </a:r>
            <a:r>
              <a:rPr dirty="0" sz="1400" spc="79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250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-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1200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mm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08767" y="1519409"/>
            <a:ext cx="2121369" cy="6426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Since: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Diameter:</a:t>
            </a:r>
            <a:r>
              <a:rPr dirty="0" sz="1400" spc="79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200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-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380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mm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Length: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067979" y="1574473"/>
            <a:ext cx="609575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Since: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067979" y="1574473"/>
            <a:ext cx="2186799" cy="4292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1440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2009</a:t>
            </a:r>
          </a:p>
          <a:p>
            <a:pPr marL="0" marR="0">
              <a:lnSpc>
                <a:spcPts val="1400"/>
              </a:lnSpc>
              <a:spcBef>
                <a:spcPts val="279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Diameter:</a:t>
            </a:r>
            <a:r>
              <a:rPr dirty="0" sz="1400" spc="79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300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-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1000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mm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538373" y="1922943"/>
            <a:ext cx="2142245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Length:</a:t>
            </a:r>
            <a:r>
              <a:rPr dirty="0" sz="1400" spc="2213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42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km</a:t>
            </a:r>
          </a:p>
          <a:p>
            <a:pPr marL="333104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CIPP,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GRP,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Shortpipe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923167" y="1946129"/>
            <a:ext cx="596937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10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km</a:t>
            </a:r>
          </a:p>
          <a:p>
            <a:pPr marL="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CIPP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067979" y="2001193"/>
            <a:ext cx="741449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Length: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982379" y="2001193"/>
            <a:ext cx="554172" cy="4292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9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km</a:t>
            </a:r>
          </a:p>
          <a:p>
            <a:pPr marL="19050" marR="0">
              <a:lnSpc>
                <a:spcPts val="1400"/>
              </a:lnSpc>
              <a:spcBef>
                <a:spcPts val="280"/>
              </a:spcBef>
              <a:spcAft>
                <a:spcPts val="0"/>
              </a:spcAft>
            </a:pPr>
            <a:r>
              <a:rPr dirty="0" sz="1400">
                <a:solidFill>
                  <a:srgbClr val="0b3e61"/>
                </a:solidFill>
                <a:latin typeface="Constantia"/>
                <a:cs typeface="Constantia"/>
              </a:rPr>
              <a:t>CIPP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75668" y="558032"/>
            <a:ext cx="4942968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APM,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USA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for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pipes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59" y="1518977"/>
            <a:ext cx="4549701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StructuralꢀRenewalꢀ&amp;ꢀRehabilitationꢀ</a:t>
            </a:r>
          </a:p>
          <a:p>
            <a:pPr marL="274319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ofꢀpipes,ꢀsewersꢀ&amp;ꢀculverts</a:t>
            </a:r>
          </a:p>
          <a:p>
            <a:pPr marL="0" marR="0">
              <a:lnSpc>
                <a:spcPts val="2272"/>
              </a:lnSpc>
              <a:spcBef>
                <a:spcPts val="36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Techniques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36151" y="2463857"/>
            <a:ext cx="4187052" cy="18202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CentriPipe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ꢀ:ꢀstructurallyꢀsoundꢀ</a:t>
            </a:r>
          </a:p>
          <a:p>
            <a:pPr marL="24688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seamlessꢀconcreteꢀpipeꢀinsideꢀtheꢀ</a:t>
            </a:r>
          </a:p>
          <a:p>
            <a:pPr marL="246888" marR="0">
              <a:lnSpc>
                <a:spcPts val="2160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oldꢀstormꢀ&amp;ꢀsanitaryꢀsewerꢀpipe</a:t>
            </a:r>
          </a:p>
          <a:p>
            <a:pPr marL="0" marR="0">
              <a:lnSpc>
                <a:spcPts val="2272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Conshield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ꢀ:ꢀ100ꢀ%ꢀProtectionꢀ</a:t>
            </a:r>
          </a:p>
          <a:p>
            <a:pPr marL="24688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fromꢀMIC</a:t>
            </a:r>
          </a:p>
          <a:p>
            <a:pPr marL="0" marR="0">
              <a:lnSpc>
                <a:spcPts val="2272"/>
              </a:lnSpc>
              <a:spcBef>
                <a:spcPts val="31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Permacast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ꢀ:ꢀIncreaseꢀStructuralꢀ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3039" y="4231697"/>
            <a:ext cx="1124371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Strength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6151" y="4566977"/>
            <a:ext cx="4230931" cy="875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COR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+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GARD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-</a:t>
            </a:r>
            <a:r>
              <a:rPr dirty="0" sz="2000" spc="2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Chemicalꢀ</a:t>
            </a:r>
          </a:p>
          <a:p>
            <a:pPr marL="24688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Protectionꢀ&amp;ꢀHighꢀtemperatureꢀinꢀ</a:t>
            </a:r>
          </a:p>
          <a:p>
            <a:pPr marL="246888" marR="0">
              <a:lnSpc>
                <a:spcPts val="21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sewerꢀlines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6151" y="5450896"/>
            <a:ext cx="3226805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COR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+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ROC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-</a:t>
            </a:r>
            <a:r>
              <a:rPr dirty="0" sz="2000" spc="23" b="1">
                <a:solidFill>
                  <a:srgbClr val="0070c0"/>
                </a:solidFill>
                <a:latin typeface="Georgia"/>
                <a:cs typeface="Georgia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Chemicalꢀ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3039" y="5725216"/>
            <a:ext cx="3098204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Protectionꢀforꢀspotꢀrepairs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6556" y="861446"/>
            <a:ext cx="5978983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APM,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USA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for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Manholes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59" y="1903616"/>
            <a:ext cx="3128063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StructuralꢀRenewalꢀandꢀ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79" y="2208416"/>
            <a:ext cx="3093615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RehabilitationꢀofꢀManhole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42959" y="2574176"/>
            <a:ext cx="4493313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Cylindrical,ꢀSquare,ꢀTrapezoidꢀetcꢀ–ꢀ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17279" y="2878976"/>
            <a:ext cx="3557959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anyꢀshapeꢀofꢀmanholesꢀrelined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42959" y="3244736"/>
            <a:ext cx="4012491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½ꢀinchꢀtoꢀ1ꢀinchꢀthicknessꢀofꢀ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premixedꢀcementitiousꢀmixtureꢀ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applied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42959" y="4220096"/>
            <a:ext cx="1714024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Techniques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6151" y="4585856"/>
            <a:ext cx="3925940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70c0"/>
                </a:solidFill>
                <a:latin typeface="Georgia"/>
                <a:cs typeface="Georgia"/>
              </a:rPr>
              <a:t>Permacast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ꢀ:ꢀRehabilitationꢀofꢀ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83039" y="4890656"/>
            <a:ext cx="1255960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Manholes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200" y="488544"/>
            <a:ext cx="3072342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800" i="1">
                <a:solidFill>
                  <a:srgbClr val="04617b"/>
                </a:solidFill>
                <a:latin typeface="Calibri"/>
                <a:cs typeface="Calibri"/>
              </a:rPr>
              <a:t>QuakeWrap</a:t>
            </a:r>
            <a:r>
              <a:rPr dirty="0" sz="3800" i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800" i="1">
                <a:solidFill>
                  <a:srgbClr val="04617b"/>
                </a:solidFill>
                <a:latin typeface="Calibri"/>
                <a:cs typeface="Calibri"/>
              </a:rPr>
              <a:t>….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42960" y="1053011"/>
            <a:ext cx="205488" cy="3522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93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bd0d9"/>
                </a:solidFill>
                <a:latin typeface="OGNQGR+Wingdings-Regular"/>
                <a:cs typeface="OGNQGR+Wingdings-Regular"/>
              </a:rPr>
              <a:t>Ø</a:t>
            </a:r>
          </a:p>
          <a:p>
            <a:pPr marL="0" marR="0">
              <a:lnSpc>
                <a:spcPts val="793"/>
              </a:lnSpc>
              <a:spcBef>
                <a:spcPts val="886"/>
              </a:spcBef>
              <a:spcAft>
                <a:spcPts val="0"/>
              </a:spcAft>
            </a:pPr>
            <a:r>
              <a:rPr dirty="0" sz="700">
                <a:solidFill>
                  <a:srgbClr val="0bd0d9"/>
                </a:solidFill>
                <a:latin typeface="OGNQGR+Wingdings-Regular"/>
                <a:cs typeface="OGNQGR+Wingdings-Regular"/>
              </a:rPr>
              <a:t>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280" y="1067876"/>
            <a:ext cx="257567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QuakeWrap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is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a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specialty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Engineering/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Construction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Company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83040" y="1707956"/>
            <a:ext cx="1913420" cy="447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6675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eveloped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many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patented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technologies</a:t>
            </a:r>
          </a:p>
          <a:p>
            <a:pPr marL="71475" marR="0">
              <a:lnSpc>
                <a:spcPts val="70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ffices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Tucson,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AZ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Hermosillo,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MX</a:t>
            </a:r>
          </a:p>
          <a:p>
            <a:pPr marL="57873" marR="0">
              <a:lnSpc>
                <a:spcPts val="700"/>
              </a:lnSpc>
              <a:spcBef>
                <a:spcPts val="19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lients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contact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us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with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problems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–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worldwide</a:t>
            </a:r>
          </a:p>
          <a:p>
            <a:pPr marL="0" marR="0">
              <a:lnSpc>
                <a:spcPts val="70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We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provide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turnkey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solutions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including: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0472" y="2139790"/>
            <a:ext cx="159257" cy="32757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99"/>
              </a:lnSpc>
              <a:spcBef>
                <a:spcPts val="0"/>
              </a:spcBef>
              <a:spcAft>
                <a:spcPts val="0"/>
              </a:spcAft>
            </a:pPr>
            <a:r>
              <a:rPr dirty="0" sz="550">
                <a:solidFill>
                  <a:srgbClr val="009dd9"/>
                </a:solidFill>
                <a:latin typeface="OGNQGR+Wingdings-Regular"/>
                <a:cs typeface="OGNQGR+Wingdings-Regular"/>
              </a:rPr>
              <a:t>Ø</a:t>
            </a:r>
          </a:p>
          <a:p>
            <a:pPr marL="0" marR="0">
              <a:lnSpc>
                <a:spcPts val="599"/>
              </a:lnSpc>
              <a:spcBef>
                <a:spcPts val="240"/>
              </a:spcBef>
              <a:spcAft>
                <a:spcPts val="0"/>
              </a:spcAft>
            </a:pPr>
            <a:r>
              <a:rPr dirty="0" sz="550">
                <a:solidFill>
                  <a:srgbClr val="009dd9"/>
                </a:solidFill>
                <a:latin typeface="OGNQGR+Wingdings-Regular"/>
                <a:cs typeface="OGNQGR+Wingdings-Regular"/>
              </a:rPr>
              <a:t>Ø</a:t>
            </a:r>
          </a:p>
          <a:p>
            <a:pPr marL="0" marR="0">
              <a:lnSpc>
                <a:spcPts val="599"/>
              </a:lnSpc>
              <a:spcBef>
                <a:spcPts val="290"/>
              </a:spcBef>
              <a:spcAft>
                <a:spcPts val="0"/>
              </a:spcAft>
            </a:pPr>
            <a:r>
              <a:rPr dirty="0" sz="550">
                <a:solidFill>
                  <a:srgbClr val="009dd9"/>
                </a:solidFill>
                <a:latin typeface="OGNQGR+Wingdings-Regular"/>
                <a:cs typeface="OGNQGR+Wingdings-Regular"/>
              </a:rPr>
              <a:t>Ø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257360" y="2134676"/>
            <a:ext cx="1630114" cy="340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Engineering</a:t>
            </a:r>
          </a:p>
          <a:p>
            <a:pPr marL="0" marR="0">
              <a:lnSpc>
                <a:spcPts val="700"/>
              </a:lnSpc>
              <a:spcBef>
                <a:spcPts val="14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Materials</a:t>
            </a:r>
          </a:p>
          <a:p>
            <a:pPr marL="0" marR="0">
              <a:lnSpc>
                <a:spcPts val="700"/>
              </a:lnSpc>
              <a:spcBef>
                <a:spcPts val="189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Installation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by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our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Construction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Team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83040" y="2454716"/>
            <a:ext cx="2418639" cy="2336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00"/>
              </a:lnSpc>
              <a:spcBef>
                <a:spcPts val="0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We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take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full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responsibility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repair</a:t>
            </a:r>
          </a:p>
          <a:p>
            <a:pPr marL="0" marR="0">
              <a:lnSpc>
                <a:spcPts val="700"/>
              </a:lnSpc>
              <a:spcBef>
                <a:spcPts val="139"/>
              </a:spcBef>
              <a:spcAft>
                <a:spcPts val="0"/>
              </a:spcAft>
            </a:pP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This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model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has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resulted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numerous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Awards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700">
                <a:solidFill>
                  <a:srgbClr val="000000"/>
                </a:solidFill>
                <a:latin typeface="Constantia"/>
                <a:cs typeface="Constantia"/>
              </a:rPr>
              <a:t>Excellence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36152" y="2554523"/>
            <a:ext cx="188901" cy="12901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15"/>
              </a:lnSpc>
              <a:spcBef>
                <a:spcPts val="0"/>
              </a:spcBef>
              <a:spcAft>
                <a:spcPts val="0"/>
              </a:spcAft>
            </a:pPr>
            <a:r>
              <a:rPr dirty="0" sz="6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6194" y="2901572"/>
            <a:ext cx="1494937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QuakeWrap</a:t>
            </a:r>
            <a:r>
              <a:rPr dirty="0" sz="1400" spc="36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Inc.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714347" y="2901572"/>
            <a:ext cx="1415520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PileMedic,</a:t>
            </a:r>
            <a:r>
              <a:rPr dirty="0" sz="1400" spc="36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LLC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863946" y="2901572"/>
            <a:ext cx="1474728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PipeMedic,</a:t>
            </a:r>
            <a:r>
              <a:rPr dirty="0" sz="1400" spc="36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LLC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78750" y="2901572"/>
            <a:ext cx="2105914" cy="236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564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FRP</a:t>
            </a:r>
            <a:r>
              <a:rPr dirty="0" sz="1400" spc="36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Construction,</a:t>
            </a:r>
            <a:r>
              <a:rPr dirty="0" sz="1400" spc="36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 </a:t>
            </a:r>
            <a:r>
              <a:rPr dirty="0" sz="1400" b="1">
                <a:solidFill>
                  <a:srgbClr val="000000"/>
                </a:solidFill>
                <a:latin typeface="GVLAMS+Arial-BoldItalicMT"/>
                <a:cs typeface="GVLAMS+Arial-BoldItalicMT"/>
              </a:rPr>
              <a:t>LLC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200" y="609905"/>
            <a:ext cx="7692931" cy="12674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Tucson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Water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1999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Failure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of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96-</a:t>
            </a:r>
          </a:p>
          <a:p>
            <a:pPr marL="0" marR="0">
              <a:lnSpc>
                <a:spcPts val="4400"/>
              </a:lnSpc>
              <a:spcBef>
                <a:spcPts val="879"/>
              </a:spcBef>
              <a:spcAft>
                <a:spcPts val="0"/>
              </a:spcAft>
            </a:pP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inch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(2.4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m)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>
                <a:solidFill>
                  <a:srgbClr val="04617b"/>
                </a:solidFill>
                <a:latin typeface="Calibri"/>
                <a:cs typeface="Calibri"/>
              </a:rPr>
              <a:t>PCCP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84162" y="322529"/>
            <a:ext cx="6967525" cy="9234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Power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Service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of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New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Mexico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3600">
                <a:solidFill>
                  <a:srgbClr val="04617b"/>
                </a:solidFill>
                <a:latin typeface="Calibri"/>
                <a:cs typeface="Calibri"/>
              </a:rPr>
              <a:t>(PNM)</a:t>
            </a:r>
          </a:p>
          <a:p>
            <a:pPr marL="0" marR="0">
              <a:lnSpc>
                <a:spcPts val="2800"/>
              </a:lnSpc>
              <a:spcBef>
                <a:spcPts val="571"/>
              </a:spcBef>
              <a:spcAft>
                <a:spcPts val="0"/>
              </a:spcAft>
            </a:pP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120-inch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diameter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PCCP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(Oct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z="2800" i="1">
                <a:solidFill>
                  <a:srgbClr val="404040"/>
                </a:solidFill>
                <a:latin typeface="Calibri"/>
                <a:cs typeface="Calibri"/>
              </a:rPr>
              <a:t>2007)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41800" y="1385178"/>
            <a:ext cx="4409571" cy="672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Protective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glass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layer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on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steel</a:t>
            </a:r>
          </a:p>
          <a:p>
            <a:pPr marL="342900" marR="0">
              <a:lnSpc>
                <a:spcPts val="2400"/>
              </a:lnSpc>
              <a:spcBef>
                <a:spcPts val="19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onstantia"/>
                <a:cs typeface="Constantia"/>
              </a:rPr>
              <a:t>pipe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233862" y="5672138"/>
            <a:ext cx="3144358" cy="73518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9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Tight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work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space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in</a:t>
            </a:r>
          </a:p>
          <a:p>
            <a:pPr marL="342900" marR="0">
              <a:lnSpc>
                <a:spcPts val="2592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48”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steel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dirty="0" sz="2400" b="1">
                <a:solidFill>
                  <a:srgbClr val="000000"/>
                </a:solidFill>
                <a:latin typeface="Tahoma"/>
                <a:cs typeface="Tahoma"/>
              </a:rPr>
              <a:t>risers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969" y="919512"/>
            <a:ext cx="8014256" cy="6115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15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AREASANA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by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TechnoAlpin,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0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ITALY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4283" y="2003432"/>
            <a:ext cx="3743143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Artificial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Snow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Rooms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built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as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client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design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4283" y="2673992"/>
            <a:ext cx="4149605" cy="919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Snow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Treatment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scientifically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proven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more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beneficial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than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dip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cold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after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sauna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34283" y="3649352"/>
            <a:ext cx="1312363" cy="31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Benefits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7475" y="4024159"/>
            <a:ext cx="3447803" cy="176417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Increases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blood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circulation</a:t>
            </a:r>
          </a:p>
          <a:p>
            <a:pPr marL="0" marR="0">
              <a:lnSpc>
                <a:spcPts val="2000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Strengthens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immunity</a:t>
            </a:r>
          </a:p>
          <a:p>
            <a:pPr marL="0" marR="0">
              <a:lnSpc>
                <a:spcPts val="2000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Improved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skin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tone</a:t>
            </a:r>
          </a:p>
          <a:p>
            <a:pPr marL="0" marR="0">
              <a:lnSpc>
                <a:spcPts val="2000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Relaxation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Therapy</a:t>
            </a:r>
          </a:p>
          <a:p>
            <a:pPr marL="0" marR="0">
              <a:lnSpc>
                <a:spcPts val="2000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Strengthens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Pain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Reception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38162" y="904995"/>
            <a:ext cx="8210802" cy="6259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628"/>
              </a:lnSpc>
              <a:spcBef>
                <a:spcPts val="0"/>
              </a:spcBef>
              <a:spcAft>
                <a:spcPts val="0"/>
              </a:spcAft>
            </a:pP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AREASANA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by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TechnoAlpin,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1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ITALY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2010110"/>
            <a:ext cx="4518370" cy="17732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Available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from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6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sq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size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15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sq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m.</a:t>
            </a:r>
          </a:p>
          <a:p>
            <a:pPr marL="0" marR="0">
              <a:lnSpc>
                <a:spcPts val="2055"/>
              </a:lnSpc>
              <a:spcBef>
                <a:spcPts val="68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Technical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room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required</a:t>
            </a:r>
          </a:p>
          <a:p>
            <a:pPr marL="0" marR="0">
              <a:lnSpc>
                <a:spcPts val="2055"/>
              </a:lnSpc>
              <a:spcBef>
                <a:spcPts val="73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30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l/hr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consumption</a:t>
            </a:r>
          </a:p>
          <a:p>
            <a:pPr marL="0" marR="0">
              <a:lnSpc>
                <a:spcPts val="2055"/>
              </a:lnSpc>
              <a:spcBef>
                <a:spcPts val="73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11-18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kW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Energy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Requirement</a:t>
            </a:r>
          </a:p>
          <a:p>
            <a:pPr marL="0" marR="0">
              <a:lnSpc>
                <a:spcPts val="2055"/>
              </a:lnSpc>
              <a:spcBef>
                <a:spcPts val="73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Applications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41832" y="3847958"/>
            <a:ext cx="1210763" cy="301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Resorts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1832" y="4213717"/>
            <a:ext cx="1808171" cy="301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5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Star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Hotels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41832" y="4579478"/>
            <a:ext cx="1008071" cy="301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Villas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41832" y="4945238"/>
            <a:ext cx="2840427" cy="6668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Commercial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Buildings</a:t>
            </a:r>
          </a:p>
          <a:p>
            <a:pPr marL="0" marR="0">
              <a:lnSpc>
                <a:spcPts val="2000"/>
              </a:lnSpc>
              <a:spcBef>
                <a:spcPts val="808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Gymnasiums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41832" y="5676757"/>
            <a:ext cx="895041" cy="3011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Spas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748631" y="861446"/>
            <a:ext cx="5795214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TECHNOALPIN,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ITALY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67" y="1975624"/>
            <a:ext cx="4391459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DesignsꢀandꢀProvidesꢀcustom-builtꢀ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287" y="2280424"/>
            <a:ext cx="4140621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snowꢀmakingꢀsystemsꢀforꢀindoor&amp;ꢀ</a:t>
            </a:r>
          </a:p>
          <a:p>
            <a:pPr marL="0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outdoorꢀsnowꢀparksꢀandꢀskiꢀresortsꢀ</a:t>
            </a:r>
          </a:p>
          <a:p>
            <a:pPr marL="0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ꢀsinceꢀ25ꢀyears.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967" y="3255784"/>
            <a:ext cx="4018333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WorldꢀLeadersꢀinꢀSnowꢀMakingꢀ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89287" y="3560584"/>
            <a:ext cx="4117429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Systemꢀ(ꢀ60ꢀ%ꢀofꢀtheꢀworldꢀmarket)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4967" y="3926344"/>
            <a:ext cx="4243885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SnowꢀGunsꢀandꢀSnowꢀLancesꢀ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availableꢀforꢀbuildingꢀartificialꢀskiꢀ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slopes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056481" y="861446"/>
            <a:ext cx="7177127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MTS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/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Perforator,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GERMANY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39" y="1919454"/>
            <a:ext cx="4309556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Manufactures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tunnelling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systems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Guided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Thrust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boring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machines.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39" y="2590014"/>
            <a:ext cx="4797552" cy="31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Diameter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200mm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3600mm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more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39" y="2955774"/>
            <a:ext cx="4619183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Suitable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work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any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type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subsoil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conditions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39" y="3626334"/>
            <a:ext cx="4818478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Multiple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power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jack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jack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rigging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cutter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head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39" y="4296894"/>
            <a:ext cx="4573971" cy="31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Mechanical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Hydraulic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Soil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Removal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39" y="4662654"/>
            <a:ext cx="4573891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Intermediate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jacking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stations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slurry</a:t>
            </a:r>
          </a:p>
          <a:p>
            <a:pPr marL="274319" marR="0">
              <a:lnSpc>
                <a:spcPts val="2000"/>
              </a:lnSpc>
              <a:spcBef>
                <a:spcPts val="399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pumps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underwater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condition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39" y="5333214"/>
            <a:ext cx="3983180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Thrust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Boring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and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Pipe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Bursting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Machine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277393" y="790008"/>
            <a:ext cx="2740237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72428"/>
                </a:solidFill>
                <a:latin typeface="DEMSWV+BerlinSansFBDemi-Bold"/>
                <a:cs typeface="DEMSWV+BerlinSansFBDemi-Bold"/>
              </a:rPr>
              <a:t>ABOUT</a:t>
            </a:r>
            <a:r>
              <a:rPr dirty="0" sz="4400" b="1">
                <a:solidFill>
                  <a:srgbClr val="072428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72428"/>
                </a:solidFill>
                <a:latin typeface="DEMSWV+BerlinSansFBDemi-Bold"/>
                <a:cs typeface="DEMSWV+BerlinSansFBDemi-Bold"/>
              </a:rPr>
              <a:t>US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8598" y="1692821"/>
            <a:ext cx="8056306" cy="954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700" spc="-1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Representꢀ10ꢀglobalꢀcompaniesꢀfromꢀ7ꢀcountries.</a:t>
            </a:r>
          </a:p>
          <a:p>
            <a:pPr marL="0" marR="0">
              <a:lnSpc>
                <a:spcPts val="3181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7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700" spc="-1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Serveꢀclientsꢀinꢀaꢀwideꢀrangeꢀofꢀapplications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8598" y="2716949"/>
            <a:ext cx="7452027" cy="442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700" spc="-1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Knownꢀforꢀlaunchingꢀwellꢀprovenꢀinnovativeꢀ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2918" y="3143669"/>
            <a:ext cx="7148066" cy="442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technologies,ꢀwhichꢀareꢀacceptedꢀworldꢀover.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8598" y="3655733"/>
            <a:ext cx="8222257" cy="172230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700" spc="-1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Ourꢀgoalꢀisꢀtoꢀsuccessfullyꢀimplementꢀworld-classꢀ</a:t>
            </a:r>
          </a:p>
          <a:p>
            <a:pPr marL="274319" marR="0">
              <a:lnSpc>
                <a:spcPts val="3181"/>
              </a:lnSpc>
              <a:spcBef>
                <a:spcPts val="128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valueꢀdrivenꢀtechnologyꢀofꢀtheꢀhighestꢀstandardꢀ</a:t>
            </a:r>
          </a:p>
          <a:p>
            <a:pPr marL="274319" marR="0">
              <a:lnSpc>
                <a:spcPts val="318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forꢀshapingꢀtheꢀfuture;ꢀbackedꢀbyꢀaꢀteamꢀofꢀ</a:t>
            </a:r>
          </a:p>
          <a:p>
            <a:pPr marL="274319" marR="0">
              <a:lnSpc>
                <a:spcPts val="3181"/>
              </a:lnSpc>
              <a:spcBef>
                <a:spcPts val="178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creativeꢀ&amp;ꢀdynamicꢀ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people.ꢀ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48723" y="647132"/>
            <a:ext cx="4851335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Betonamit,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Europe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20035" y="1416090"/>
            <a:ext cx="5043985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EcoꢀFriendlyꢀNonꢀExplosiveꢀ“Betonamit”ꢀ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4355" y="1720890"/>
            <a:ext cx="4092376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RockꢀSplittingꢀMortarꢀfromꢀEurope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035" y="2086650"/>
            <a:ext cx="4462326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Materialꢀisꢀmixedꢀwithꢀcoldꢀwaterꢀ&amp;ꢀ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4355" y="2391450"/>
            <a:ext cx="3177827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pouredꢀinꢀtheꢀdrilledꢀholes.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20035" y="2757210"/>
            <a:ext cx="4717849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Expansionꢀpressureꢀallowsꢀcrackꢀ/ꢀcutꢀ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94355" y="3062010"/>
            <a:ext cx="2123876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towardsꢀfreeꢀface.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20035" y="3427770"/>
            <a:ext cx="1835182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Applications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3227" y="3793530"/>
            <a:ext cx="2473361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Softꢀandꢀhardꢀrock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13227" y="4159290"/>
            <a:ext cx="4610408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Sensitiveꢀareasꢀnearꢀtoꢀairports,ꢀrails,ꢀ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60115" y="4464090"/>
            <a:ext cx="1584374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buildingsꢀetc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20035" y="4829850"/>
            <a:ext cx="1341914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Benefits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3227" y="5195610"/>
            <a:ext cx="3682546" cy="692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Noꢀvibrations,ꢀnoiseꢀandꢀdust</a:t>
            </a:r>
          </a:p>
          <a:p>
            <a:pPr marL="0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Noꢀflyingꢀrocks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13227" y="5927130"/>
            <a:ext cx="3782600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Noꢀhindranceꢀtoꢀnearbyꢀworks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200" y="761267"/>
            <a:ext cx="7305295" cy="609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Nonex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from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Nxco,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South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500">
                <a:solidFill>
                  <a:srgbClr val="04617b"/>
                </a:solidFill>
                <a:latin typeface="Calibri"/>
                <a:cs typeface="Calibri"/>
              </a:rPr>
              <a:t>Africa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538787"/>
            <a:ext cx="6255994" cy="390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Low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explosive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technology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–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category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1.4S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1974651"/>
            <a:ext cx="7477159" cy="110343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80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Used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Trench,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Tunnel,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RCC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fracturing,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Shaft,</a:t>
            </a:r>
          </a:p>
          <a:p>
            <a:pPr marL="274319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Under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application,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Demolition,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Open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Cast</a:t>
            </a:r>
          </a:p>
          <a:p>
            <a:pPr marL="274319" marR="0">
              <a:lnSpc>
                <a:spcPts val="2600"/>
              </a:lnSpc>
              <a:spcBef>
                <a:spcPts val="207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mining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etc.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48640" y="3123747"/>
            <a:ext cx="8096888" cy="82606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Sequential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blasting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available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specified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application.</a:t>
            </a:r>
          </a:p>
          <a:p>
            <a:pPr marL="0" marR="0">
              <a:lnSpc>
                <a:spcPts val="2656"/>
              </a:lnSpc>
              <a:spcBef>
                <a:spcPts val="609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Low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dust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/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flying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Rock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/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Sound.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3995475"/>
            <a:ext cx="7956553" cy="390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No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Shock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wave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suitable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seismic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sensitive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areas.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431339"/>
            <a:ext cx="6920355" cy="746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Different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sizes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cartridge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meet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individual</a:t>
            </a:r>
          </a:p>
          <a:p>
            <a:pPr marL="274319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application.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40" y="5223819"/>
            <a:ext cx="7094039" cy="74682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Required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license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import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/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usage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/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storage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</a:p>
          <a:p>
            <a:pPr marL="274319" marR="0">
              <a:lnSpc>
                <a:spcPts val="2600"/>
              </a:lnSpc>
              <a:spcBef>
                <a:spcPts val="208"/>
              </a:spcBef>
              <a:spcAft>
                <a:spcPts val="0"/>
              </a:spcAft>
            </a:pP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transport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8640" y="6016300"/>
            <a:ext cx="5694024" cy="3902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656"/>
              </a:lnSpc>
              <a:spcBef>
                <a:spcPts val="0"/>
              </a:spcBef>
              <a:spcAft>
                <a:spcPts val="0"/>
              </a:spcAft>
            </a:pPr>
            <a:r>
              <a:rPr dirty="0" sz="250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2500" spc="150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Easily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air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lifted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commercial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600">
                <a:solidFill>
                  <a:srgbClr val="000000"/>
                </a:solidFill>
                <a:latin typeface="Constantia"/>
                <a:cs typeface="Constantia"/>
              </a:rPr>
              <a:t>Cargo.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95512" y="1827978"/>
            <a:ext cx="4901808" cy="98434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450"/>
              </a:lnSpc>
              <a:spcBef>
                <a:spcPts val="0"/>
              </a:spcBef>
              <a:spcAft>
                <a:spcPts val="0"/>
              </a:spcAft>
            </a:pPr>
            <a:r>
              <a:rPr dirty="0" sz="66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THANK</a:t>
            </a:r>
            <a:r>
              <a:rPr dirty="0" sz="66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66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YOU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60976" y="3925068"/>
            <a:ext cx="4371503" cy="44214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Forꢀfurtherꢀdetailsꢀcontact: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07089" y="4437133"/>
            <a:ext cx="3842442" cy="954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0262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000000"/>
                </a:solidFill>
                <a:latin typeface="Georgia"/>
                <a:cs typeface="Georgia"/>
              </a:rPr>
              <a:t>Dattatreya</a:t>
            </a:r>
            <a:r>
              <a:rPr dirty="0" sz="2800" b="1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dirty="0" sz="2800" b="1">
                <a:solidFill>
                  <a:srgbClr val="000000"/>
                </a:solidFill>
                <a:latin typeface="Georgia"/>
                <a:cs typeface="Georgia"/>
              </a:rPr>
              <a:t>INC.</a:t>
            </a:r>
          </a:p>
          <a:p>
            <a:pPr marL="0" marR="0">
              <a:lnSpc>
                <a:spcPts val="3181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(M):ꢀ+91ꢀ98240ꢀ49872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9289" y="5461261"/>
            <a:ext cx="5175597" cy="95420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81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sumul.patel@dattatreyainc.com</a:t>
            </a:r>
          </a:p>
          <a:p>
            <a:pPr marL="1300162" marR="0">
              <a:lnSpc>
                <a:spcPts val="3181"/>
              </a:lnSpc>
              <a:spcBef>
                <a:spcPts val="800"/>
              </a:spcBef>
              <a:spcAft>
                <a:spcPts val="0"/>
              </a:spcAft>
            </a:pPr>
            <a:r>
              <a:rPr dirty="0" sz="2800">
                <a:solidFill>
                  <a:srgbClr val="000000"/>
                </a:solidFill>
                <a:latin typeface="ODTGCW+Georgia"/>
                <a:cs typeface="ODTGCW+Georgia"/>
              </a:rPr>
              <a:t>www.dattatreyainc.com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9662" y="790008"/>
            <a:ext cx="7071960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COMPANIES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REPRESENTED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4326" y="1633018"/>
            <a:ext cx="8478076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350" spc="27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ReliningꢀandꢀRehabilitationꢀofꢀPipelinesꢀofꢀanyꢀsizeꢀ&amp;ꢀshapeꢀ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08646" y="1998778"/>
            <a:ext cx="3819078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(Water/Sewerage/Gas/Oil)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27518" y="2437690"/>
            <a:ext cx="5782878" cy="823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NordiTube,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Belgium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/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RTi,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Austria</a:t>
            </a:r>
          </a:p>
          <a:p>
            <a:pPr marL="0" marR="0">
              <a:lnSpc>
                <a:spcPts val="2726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APM,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USA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7518" y="3315515"/>
            <a:ext cx="2873441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ConShield,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USA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34326" y="3754427"/>
            <a:ext cx="7571599" cy="126224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191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Pipemedic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/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Qwrap,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USA</a:t>
            </a:r>
          </a:p>
          <a:p>
            <a:pPr marL="0" marR="0">
              <a:lnSpc>
                <a:spcPts val="2726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350" spc="27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Manholeꢀ&amp;ꢀSTPꢀ/ꢀWellꢀReliningꢀandꢀRehabilitationꢀ–ꢀ</a:t>
            </a:r>
          </a:p>
          <a:p>
            <a:pPr marL="393191" marR="0">
              <a:lnSpc>
                <a:spcPts val="2726"/>
              </a:lnSpc>
              <a:spcBef>
                <a:spcPts val="729"/>
              </a:spcBef>
              <a:spcAft>
                <a:spcPts val="0"/>
              </a:spcAft>
            </a:pPr>
            <a:r>
              <a:rPr dirty="0" sz="210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100" spc="254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APM,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USA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4326" y="5071163"/>
            <a:ext cx="7293318" cy="823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350" spc="27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NonꢀExplosiveꢀEco-friendlyꢀRockꢀFragmentationꢀ–ꢀ</a:t>
            </a:r>
          </a:p>
          <a:p>
            <a:pPr marL="393191" marR="0">
              <a:lnSpc>
                <a:spcPts val="2726"/>
              </a:lnSpc>
              <a:spcBef>
                <a:spcPts val="779"/>
              </a:spcBef>
              <a:spcAft>
                <a:spcPts val="0"/>
              </a:spcAft>
            </a:pPr>
            <a:r>
              <a:rPr dirty="0" sz="210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100" spc="254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KAPRA,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South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Korea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86976" y="790008"/>
            <a:ext cx="7694646" cy="10685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686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COMPANIES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2303e"/>
                </a:solidFill>
                <a:latin typeface="DEMSWV+BerlinSansFBDemi-Bold"/>
                <a:cs typeface="DEMSWV+BerlinSansFBDemi-Bold"/>
              </a:rPr>
              <a:t>REPRESENTED</a:t>
            </a:r>
          </a:p>
          <a:p>
            <a:pPr marL="0" marR="0">
              <a:lnSpc>
                <a:spcPts val="2726"/>
              </a:lnSpc>
              <a:spcBef>
                <a:spcPts val="42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350" spc="27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ArtificialꢀIndoorꢀ&amp;ꢀOutdoorꢀSnowꢀMakingꢀSystem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168" y="1913094"/>
            <a:ext cx="7096722" cy="75018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SnowꢀChambersꢀ–ꢀSnowꢀMakingꢀSystemꢀIndoorꢀ/ꢀ</a:t>
            </a:r>
          </a:p>
          <a:p>
            <a:pPr marL="246888" marR="0">
              <a:lnSpc>
                <a:spcPts val="2726"/>
              </a:lnSpc>
              <a:spcBef>
                <a:spcPts val="153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OutdoorꢀApplicationsꢀ–ꢀ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TechnoAlpin,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Italy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86976" y="2717767"/>
            <a:ext cx="3983470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CGPIHK+Wingdings2"/>
                <a:cs typeface="CGPIHK+Wingdings2"/>
              </a:rPr>
              <a:t></a:t>
            </a:r>
            <a:r>
              <a:rPr dirty="0" sz="2350" spc="270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TrenchlessꢀUtilityꢀServices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0168" y="3156679"/>
            <a:ext cx="7349097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LayingꢀofꢀUndergroundꢀPipesꢀbyꢀMicroꢀTunnelling-ꢀ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27056" y="3522439"/>
            <a:ext cx="4468067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MTS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/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Perforator,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Germany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86976" y="3961351"/>
            <a:ext cx="7941321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350" spc="2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NonꢀExplosiveꢀ/ꢀLowꢀExplosiveꢀRock/RCCꢀSplittingꢀforꢀ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9876" y="4327111"/>
            <a:ext cx="5704879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000000"/>
                </a:solidFill>
                <a:latin typeface="ODTGCW+Georgia"/>
                <a:cs typeface="ODTGCW+Georgia"/>
              </a:rPr>
              <a:t>trench,ꢀunderwaterꢀ&amp;ꢀgeneralꢀexcavation: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61296" y="4766023"/>
            <a:ext cx="3473432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350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350" spc="246">
                <a:solidFill>
                  <a:srgbClr val="00b0f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Betonamit,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02060"/>
                </a:solidFill>
                <a:latin typeface="Georgia"/>
                <a:cs typeface="Georgia"/>
              </a:rPr>
              <a:t>Europe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80168" y="5204935"/>
            <a:ext cx="6672285" cy="38442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26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spc="275">
                <a:solidFill>
                  <a:srgbClr val="00b0f0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Nxco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Mining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Technologies,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South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 </a:t>
            </a:r>
            <a:r>
              <a:rPr dirty="0" sz="2400" b="1">
                <a:solidFill>
                  <a:srgbClr val="04213d"/>
                </a:solidFill>
                <a:latin typeface="Georgia"/>
                <a:cs typeface="Georgia"/>
              </a:rPr>
              <a:t>Africa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0362" y="504264"/>
            <a:ext cx="6035361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KAPRA,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SOUTH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KOREA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4967" y="1687592"/>
            <a:ext cx="4085135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EcoꢀFriendlyꢀPulseꢀPlasmaꢀRockꢀ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89287" y="1992392"/>
            <a:ext cx="3182664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FragmentationꢀTechnology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4967" y="2358152"/>
            <a:ext cx="3534209" cy="6315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Aluminumꢀ&amp;ꢀCopperꢀOxideꢀ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powderꢀenergizedꢀinꢀ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663572" y="2364609"/>
            <a:ext cx="1213036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GENERATOR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306646" y="2578923"/>
            <a:ext cx="99136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EPI</a:t>
            </a: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PULSE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18834" y="2857625"/>
            <a:ext cx="985756" cy="345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0343" marR="0">
              <a:lnSpc>
                <a:spcPts val="11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onstantia"/>
                <a:cs typeface="Constantia"/>
              </a:rPr>
              <a:t>PULSE</a:t>
            </a:r>
          </a:p>
          <a:p>
            <a:pPr marL="0" marR="0">
              <a:lnSpc>
                <a:spcPts val="1100"/>
              </a:lnSpc>
              <a:spcBef>
                <a:spcPts val="220"/>
              </a:spcBef>
              <a:spcAft>
                <a:spcPts val="0"/>
              </a:spcAft>
            </a:pPr>
            <a:r>
              <a:rPr dirty="0" sz="1100">
                <a:solidFill>
                  <a:srgbClr val="000000"/>
                </a:solidFill>
                <a:latin typeface="Constantia"/>
                <a:cs typeface="Constantia"/>
              </a:rPr>
              <a:t>GENERATOR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89287" y="2967752"/>
            <a:ext cx="3614390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millisecondsꢀtoꢀaꢀPlasmaꢀstageꢀ</a:t>
            </a:r>
          </a:p>
          <a:p>
            <a:pPr marL="0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usingꢀElectrostaticꢀPowerꢀ</a:t>
            </a:r>
          </a:p>
          <a:p>
            <a:pPr marL="0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Impulseꢀ(EPI)ꢀGenerator.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14967" y="3943112"/>
            <a:ext cx="3766619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Processꢀgeneratesꢀtheꢀheatꢀ&amp;ꢀ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impactꢀwaveꢀtoꢀcrackꢀ&amp;ꢀbreakꢀ</a:t>
            </a:r>
          </a:p>
          <a:p>
            <a:pPr marL="274319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theꢀrock.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14967" y="4918472"/>
            <a:ext cx="1906143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70c0"/>
                </a:solidFill>
                <a:latin typeface="ODTGCW+Georgia"/>
                <a:cs typeface="ODTGCW+Georgia"/>
              </a:rPr>
              <a:t>ImpactꢀCells: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9287" y="5284232"/>
            <a:ext cx="3702865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950" spc="123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2Alꢀ+ꢀ3Cuoꢀ=ꢀAl2O3ꢀ+ꢀ3Cuꢀ+ꢀ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020893" y="5293567"/>
            <a:ext cx="56903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CELL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092464" y="5271542"/>
            <a:ext cx="569031" cy="21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000000"/>
                </a:solidFill>
                <a:latin typeface="Constantia"/>
                <a:cs typeface="Constantia"/>
              </a:rPr>
              <a:t>CELL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63607" y="5589032"/>
            <a:ext cx="1011138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1197ꢀKJ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30362" y="861446"/>
            <a:ext cx="6035361" cy="668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967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KAPRA,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SOUTH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 </a:t>
            </a:r>
            <a:r>
              <a:rPr dirty="0" sz="4400" b="1">
                <a:solidFill>
                  <a:srgbClr val="002060"/>
                </a:solidFill>
                <a:latin typeface="DEMSWV+BerlinSansFBDemi-Bold"/>
                <a:cs typeface="DEMSWV+BerlinSansFBDemi-Bold"/>
              </a:rPr>
              <a:t>KOREA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5763" y="1615584"/>
            <a:ext cx="2511399" cy="692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Advantages</a:t>
            </a:r>
          </a:p>
          <a:p>
            <a:pPr marL="393191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Non-ꢀExplosive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05763" y="2347104"/>
            <a:ext cx="3626899" cy="17897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191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NoꢀLicenseꢀrequired</a:t>
            </a:r>
          </a:p>
          <a:p>
            <a:pPr marL="393191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LowꢀVibrationꢀandꢀnoise</a:t>
            </a:r>
          </a:p>
          <a:p>
            <a:pPr marL="393191" marR="0">
              <a:lnSpc>
                <a:spcPts val="2272"/>
              </a:lnSpc>
              <a:spcBef>
                <a:spcPts val="55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Noꢀflyingꢀrocksꢀandꢀgases</a:t>
            </a:r>
          </a:p>
          <a:p>
            <a:pPr marL="393191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Noꢀresonanceꢀgenerated</a:t>
            </a:r>
          </a:p>
          <a:p>
            <a:pPr marL="0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Applications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98955" y="4175904"/>
            <a:ext cx="2835180" cy="69246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BuildingꢀFoundations</a:t>
            </a:r>
          </a:p>
          <a:p>
            <a:pPr marL="0" marR="0">
              <a:lnSpc>
                <a:spcPts val="2272"/>
              </a:lnSpc>
              <a:spcBef>
                <a:spcPts val="607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Tunnels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8955" y="4907424"/>
            <a:ext cx="4311450" cy="9363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NextꢀtoꢀAirport,ꢀRailꢀLines,ꢀRoads,ꢀ</a:t>
            </a:r>
          </a:p>
          <a:p>
            <a:pPr marL="246888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Dams,ꢀCanals,ꢀPipelines,ꢀUtilityꢀ</a:t>
            </a:r>
          </a:p>
          <a:p>
            <a:pPr marL="246888" marR="0">
              <a:lnSpc>
                <a:spcPts val="2272"/>
              </a:lnSpc>
              <a:spcBef>
                <a:spcPts val="127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Networks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8955" y="5882784"/>
            <a:ext cx="3627128" cy="32670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272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OGNQGR+Wingdings-Regular"/>
                <a:cs typeface="OGNQGR+Wingdings-Regular"/>
              </a:rPr>
              <a:t>Ø</a:t>
            </a:r>
            <a:r>
              <a:rPr dirty="0" sz="1750" spc="115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ODTGCW+Georgia"/>
                <a:cs typeface="ODTGCW+Georgia"/>
              </a:rPr>
              <a:t>Forꢀweakꢀandꢀhardꢀrockꢀboth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48640" y="724548"/>
            <a:ext cx="8382456" cy="9290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16473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NordiTube,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Austria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&amp;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RTi,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Australia</a:t>
            </a:r>
          </a:p>
          <a:p>
            <a:pPr marL="0" marR="0">
              <a:lnSpc>
                <a:spcPts val="2055"/>
              </a:lnSpc>
              <a:spcBef>
                <a:spcPts val="422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NordiTube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Technologies,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established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since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1987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8640" y="1709150"/>
            <a:ext cx="7831868" cy="919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CIPP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products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available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rehabilitation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Gravity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feed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Sewer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Pipes,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Rising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main;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Pressurized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Potable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pipeline,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industrial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water.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8640" y="2684510"/>
            <a:ext cx="3305081" cy="31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Technologies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Proposed: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41832" y="3068356"/>
            <a:ext cx="4825202" cy="1023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CGPIHK+Wingdings2"/>
                <a:cs typeface="CGPIHK+Wingdings2"/>
              </a:rPr>
              <a:t></a:t>
            </a:r>
            <a:r>
              <a:rPr dirty="0" sz="1750" spc="536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CIPP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–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Steam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curing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/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Hot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curing.</a:t>
            </a:r>
          </a:p>
          <a:p>
            <a:pPr marL="0" marR="0">
              <a:lnSpc>
                <a:spcPts val="20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CGPIHK+Wingdings2"/>
                <a:cs typeface="CGPIHK+Wingdings2"/>
              </a:rPr>
              <a:t></a:t>
            </a:r>
            <a:r>
              <a:rPr dirty="0" sz="1750" spc="536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Close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fit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(Pre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deformed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Pipes)</a:t>
            </a:r>
          </a:p>
          <a:p>
            <a:pPr marL="0" marR="0">
              <a:lnSpc>
                <a:spcPts val="2000"/>
              </a:lnSpc>
              <a:spcBef>
                <a:spcPts val="88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CGPIHK+Wingdings2"/>
                <a:cs typeface="CGPIHK+Wingdings2"/>
              </a:rPr>
              <a:t></a:t>
            </a:r>
            <a:r>
              <a:rPr dirty="0" sz="1750" spc="536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Spiral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wound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system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48640" y="4165636"/>
            <a:ext cx="4730205" cy="65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93191" marR="0">
              <a:lnSpc>
                <a:spcPts val="20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750">
                <a:solidFill>
                  <a:srgbClr val="0f6fc6"/>
                </a:solidFill>
                <a:latin typeface="CGPIHK+Wingdings2"/>
                <a:cs typeface="CGPIHK+Wingdings2"/>
              </a:rPr>
              <a:t></a:t>
            </a:r>
            <a:r>
              <a:rPr dirty="0" sz="1750" spc="536">
                <a:solidFill>
                  <a:srgbClr val="0f6fc6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Rehabilitation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tanks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manholes.</a:t>
            </a:r>
          </a:p>
          <a:p>
            <a:pPr marL="0" marR="0">
              <a:lnSpc>
                <a:spcPts val="2055"/>
              </a:lnSpc>
              <a:spcBef>
                <a:spcPts val="73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available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DN50-1400.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8640" y="4879070"/>
            <a:ext cx="8120022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supplied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single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length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1000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installed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length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200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meters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depending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upon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diameter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thickness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8640" y="5549630"/>
            <a:ext cx="5689817" cy="67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NSF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61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Approved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Potable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Water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application.</a:t>
            </a:r>
          </a:p>
          <a:p>
            <a:pPr marL="0" marR="0">
              <a:lnSpc>
                <a:spcPts val="2055"/>
              </a:lnSpc>
              <a:spcBef>
                <a:spcPts val="68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available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suit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High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Temperature.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65114" y="724548"/>
            <a:ext cx="8265982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NordiTube,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Austria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&amp;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RTi,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Australia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71632" y="1631422"/>
            <a:ext cx="7786565" cy="6759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 spc="10" b="1">
                <a:solidFill>
                  <a:srgbClr val="000000"/>
                </a:solidFill>
                <a:latin typeface="Constantia"/>
                <a:cs typeface="Constantia"/>
              </a:rPr>
              <a:t>NordiTubeTUBETEX</a:t>
            </a:r>
            <a:r>
              <a:rPr dirty="0" sz="2000" spc="-12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G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HYTREL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consists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woven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textile.</a:t>
            </a:r>
          </a:p>
          <a:p>
            <a:pPr marL="0" marR="0">
              <a:lnSpc>
                <a:spcPts val="2055"/>
              </a:lnSpc>
              <a:spcBef>
                <a:spcPts val="687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Suitable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for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Rehabilitation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Gas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Pipeline</a:t>
            </a:r>
            <a:r>
              <a:rPr dirty="0" sz="2000" spc="15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from</a:t>
            </a:r>
            <a:r>
              <a:rPr dirty="0" sz="2000" spc="-56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DN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150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-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1000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mm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1632" y="2362942"/>
            <a:ext cx="7917033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suitable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spc="38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30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Bar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pressure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single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length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installation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up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 spc="-153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600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meter</a:t>
            </a:r>
            <a:r>
              <a:rPr dirty="0" sz="2000" spc="-112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computable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with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bends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1632" y="3033502"/>
            <a:ext cx="8144848" cy="3101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one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side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an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HYTREL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coating,</a:t>
            </a:r>
            <a:r>
              <a:rPr dirty="0" sz="2000" spc="-79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which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new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inner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pipe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surface.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71632" y="3399262"/>
            <a:ext cx="7943919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Using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special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epoxy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resin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system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bond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entirely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host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pipe.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TUBETEX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G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HYTREL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classified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spc="-120">
                <a:solidFill>
                  <a:srgbClr val="000000"/>
                </a:solidFill>
                <a:latin typeface="Constantia"/>
                <a:cs typeface="Constantia"/>
              </a:rPr>
              <a:t>“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Class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C”</a:t>
            </a:r>
            <a:r>
              <a:rPr dirty="0" sz="2000" spc="18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according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to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ISO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11295.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1632" y="4069822"/>
            <a:ext cx="8144473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10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Seamless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liner</a:t>
            </a:r>
            <a:r>
              <a:rPr dirty="0" sz="2000" spc="-11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with</a:t>
            </a:r>
            <a:r>
              <a:rPr dirty="0" sz="2000" spc="-85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even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wall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thickness</a:t>
            </a:r>
            <a:r>
              <a:rPr dirty="0" sz="2000" spc="-125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(coating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thickness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1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mm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&amp;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thickness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of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3.1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mm)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over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the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circumference.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71632" y="4740382"/>
            <a:ext cx="8170152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Certified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by</a:t>
            </a:r>
            <a:r>
              <a:rPr dirty="0" sz="2000" spc="-112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DVGW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GW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327;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DVGW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270;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W330;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VP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404;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DIN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30658-1;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KTW-BWGL;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ACS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1632" y="5410942"/>
            <a:ext cx="7618246" cy="6149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55"/>
              </a:lnSpc>
              <a:spcBef>
                <a:spcPts val="0"/>
              </a:spcBef>
              <a:spcAft>
                <a:spcPts val="0"/>
              </a:spcAft>
            </a:pPr>
            <a:r>
              <a:rPr dirty="0" sz="1950">
                <a:solidFill>
                  <a:srgbClr val="0bd0d9"/>
                </a:solidFill>
                <a:latin typeface="CGPIHK+Wingdings2"/>
                <a:cs typeface="CGPIHK+Wingdings2"/>
              </a:rPr>
              <a:t></a:t>
            </a:r>
            <a:r>
              <a:rPr dirty="0" sz="1950" spc="592">
                <a:solidFill>
                  <a:srgbClr val="0bd0d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Liners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installed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using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well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proven</a:t>
            </a:r>
            <a:r>
              <a:rPr dirty="0" sz="2000" spc="20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inversion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process</a:t>
            </a:r>
            <a:r>
              <a:rPr dirty="0" sz="2000">
                <a:solidFill>
                  <a:srgbClr val="000000"/>
                </a:solidFill>
                <a:latin typeface="Constantia"/>
                <a:cs typeface="Constantia"/>
              </a:rPr>
              <a:t>with</a:t>
            </a:r>
            <a:r>
              <a:rPr dirty="0" sz="2000" spc="-85">
                <a:solidFill>
                  <a:srgbClr val="000000"/>
                </a:solidFill>
                <a:latin typeface="Constantia"/>
                <a:cs typeface="Constantia"/>
              </a:rPr>
              <a:t> </a:t>
            </a: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Steam</a:t>
            </a:r>
          </a:p>
          <a:p>
            <a:pPr marL="274319" marR="0">
              <a:lnSpc>
                <a:spcPts val="2000"/>
              </a:lnSpc>
              <a:spcBef>
                <a:spcPts val="400"/>
              </a:spcBef>
              <a:spcAft>
                <a:spcPts val="0"/>
              </a:spcAft>
            </a:pPr>
            <a:r>
              <a:rPr dirty="0" sz="2000" b="1">
                <a:solidFill>
                  <a:srgbClr val="000000"/>
                </a:solidFill>
                <a:latin typeface="Constantia"/>
                <a:cs typeface="Constantia"/>
              </a:rPr>
              <a:t>curing.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94585" y="679962"/>
            <a:ext cx="6517089" cy="596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NORDIFLOW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–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Case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04617b"/>
                </a:solidFill>
                <a:latin typeface="Calibri"/>
                <a:cs typeface="Calibri"/>
              </a:rPr>
              <a:t>Studies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1816" y="1436227"/>
            <a:ext cx="4368928" cy="2777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Shumen,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Bulgaria</a:t>
            </a:r>
            <a:r>
              <a:rPr dirty="0" sz="1800" spc="2407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Montreal,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Canada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65630" y="1591484"/>
            <a:ext cx="1722115" cy="266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Sofia,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 </a:t>
            </a:r>
            <a:r>
              <a:rPr dirty="0" sz="1800" b="1">
                <a:solidFill>
                  <a:srgbClr val="0b3e61"/>
                </a:solidFill>
                <a:latin typeface="Constantia"/>
                <a:cs typeface="Constantia"/>
              </a:rPr>
              <a:t>Bulgaria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11816" y="1818654"/>
            <a:ext cx="789523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Diameter: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Length: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926216" y="1818654"/>
            <a:ext cx="993659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920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mm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(36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1" b="1">
                <a:solidFill>
                  <a:srgbClr val="04617b"/>
                </a:solidFill>
                <a:latin typeface="Constantia"/>
                <a:cs typeface="Constantia"/>
              </a:rPr>
              <a:t>in)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328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(1076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ft.)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297899" y="1829692"/>
            <a:ext cx="789523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Diameter: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Length: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12299" y="1829692"/>
            <a:ext cx="634598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730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mm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4600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726649" y="1851152"/>
            <a:ext cx="46774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(29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1" b="1">
                <a:solidFill>
                  <a:srgbClr val="04617b"/>
                </a:solidFill>
                <a:latin typeface="Constantia"/>
                <a:cs typeface="Constantia"/>
              </a:rPr>
              <a:t>in)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5630" y="1973911"/>
            <a:ext cx="789523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Diameter: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Length: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80030" y="1973911"/>
            <a:ext cx="1040486" cy="3314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1220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mm</a:t>
            </a:r>
            <a:r>
              <a:rPr dirty="0" sz="1050" spc="14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(48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1" b="1">
                <a:solidFill>
                  <a:srgbClr val="04617b"/>
                </a:solidFill>
                <a:latin typeface="Constantia"/>
                <a:cs typeface="Constantia"/>
              </a:rPr>
              <a:t>in)</a:t>
            </a:r>
          </a:p>
          <a:p>
            <a:pPr marL="0" marR="0">
              <a:lnSpc>
                <a:spcPts val="1050"/>
              </a:lnSpc>
              <a:spcBef>
                <a:spcPts val="210"/>
              </a:spcBef>
              <a:spcAft>
                <a:spcPts val="0"/>
              </a:spcAft>
            </a:pP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850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m</a:t>
            </a:r>
            <a:r>
              <a:rPr dirty="0" sz="105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(2788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ft.)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4696487" y="2011172"/>
            <a:ext cx="621555" cy="14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25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" spc="10" b="1">
                <a:solidFill>
                  <a:srgbClr val="04617b"/>
                </a:solidFill>
                <a:latin typeface="Constantia"/>
                <a:cs typeface="Constantia"/>
              </a:rPr>
              <a:t>(15092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 </a:t>
            </a:r>
            <a:r>
              <a:rPr dirty="0" sz="800" b="1">
                <a:solidFill>
                  <a:srgbClr val="04617b"/>
                </a:solidFill>
                <a:latin typeface="Constantia"/>
                <a:cs typeface="Constantia"/>
              </a:rPr>
              <a:t>ft.)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2021-08-04T07:19:50-05:00</dcterms:modified>
</cp:coreProperties>
</file>