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70" r:id="rId6"/>
    <p:sldId id="268" r:id="rId7"/>
    <p:sldId id="259" r:id="rId8"/>
    <p:sldId id="260" r:id="rId9"/>
    <p:sldId id="273" r:id="rId10"/>
    <p:sldId id="262" r:id="rId11"/>
    <p:sldId id="271" r:id="rId12"/>
    <p:sldId id="275" r:id="rId13"/>
    <p:sldId id="274"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FCD"/>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4" d="100"/>
          <a:sy n="84" d="100"/>
        </p:scale>
        <p:origin x="64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EC869-06B0-45B4-B6F9-0DFD12E126BC}" type="doc">
      <dgm:prSet loTypeId="urn:microsoft.com/office/officeart/2005/8/layout/chevron1" loCatId="process" qsTypeId="urn:microsoft.com/office/officeart/2005/8/quickstyle/simple1" qsCatId="simple" csTypeId="urn:microsoft.com/office/officeart/2005/8/colors/accent1_5" csCatId="accent1" phldr="1"/>
      <dgm:spPr/>
      <dgm:t>
        <a:bodyPr/>
        <a:lstStyle/>
        <a:p>
          <a:endParaRPr lang="en-NG"/>
        </a:p>
      </dgm:t>
    </dgm:pt>
    <dgm:pt modelId="{0AEC7ECF-4C7B-428E-AAE3-D46E41131C48}">
      <dgm:prSet phldrT="[Text]" custT="1"/>
      <dgm:spPr/>
      <dgm:t>
        <a:bodyPr/>
        <a:lstStyle/>
        <a:p>
          <a:r>
            <a:rPr lang="en-US" sz="1300" b="1" dirty="0"/>
            <a:t>Power Input </a:t>
          </a:r>
          <a:r>
            <a:rPr lang="en-US" sz="1200" i="1" dirty="0"/>
            <a:t>380 V or Generator</a:t>
          </a:r>
          <a:endParaRPr lang="en-NG" sz="1300" i="1" dirty="0"/>
        </a:p>
      </dgm:t>
    </dgm:pt>
    <dgm:pt modelId="{FD816E08-3644-4446-AAC7-1EDE059B6046}" type="parTrans" cxnId="{B838DF5F-194C-4E1B-BB0C-D5281525355E}">
      <dgm:prSet/>
      <dgm:spPr/>
      <dgm:t>
        <a:bodyPr/>
        <a:lstStyle/>
        <a:p>
          <a:endParaRPr lang="en-NG"/>
        </a:p>
      </dgm:t>
    </dgm:pt>
    <dgm:pt modelId="{A7F43F14-A09A-488F-9F1A-5EAFCF6E6A42}" type="sibTrans" cxnId="{B838DF5F-194C-4E1B-BB0C-D5281525355E}">
      <dgm:prSet/>
      <dgm:spPr/>
      <dgm:t>
        <a:bodyPr/>
        <a:lstStyle/>
        <a:p>
          <a:endParaRPr lang="en-NG"/>
        </a:p>
      </dgm:t>
    </dgm:pt>
    <dgm:pt modelId="{1AE4C9C4-4CF8-404B-80FA-BBDD72A56D70}">
      <dgm:prSet phldrT="[Text]" custT="1"/>
      <dgm:spPr/>
      <dgm:t>
        <a:bodyPr/>
        <a:lstStyle/>
        <a:p>
          <a:r>
            <a:rPr lang="en-US" sz="1300" b="1" dirty="0"/>
            <a:t>Discharge</a:t>
          </a:r>
          <a:r>
            <a:rPr lang="en-US" sz="1300" dirty="0"/>
            <a:t> </a:t>
          </a:r>
          <a:r>
            <a:rPr lang="en-US" sz="1200" i="1" dirty="0"/>
            <a:t>High Voltage High Current</a:t>
          </a:r>
          <a:endParaRPr lang="en-NG" sz="1300" i="1" dirty="0"/>
        </a:p>
      </dgm:t>
    </dgm:pt>
    <dgm:pt modelId="{184A7501-281D-47E5-9A08-CFE3469D68C9}" type="parTrans" cxnId="{64F63B67-7A92-4283-99F8-3A6EC3C7E32D}">
      <dgm:prSet/>
      <dgm:spPr/>
      <dgm:t>
        <a:bodyPr/>
        <a:lstStyle/>
        <a:p>
          <a:endParaRPr lang="en-NG"/>
        </a:p>
      </dgm:t>
    </dgm:pt>
    <dgm:pt modelId="{E1676323-D9FA-4D24-B2B2-90F254E7CAD8}" type="sibTrans" cxnId="{64F63B67-7A92-4283-99F8-3A6EC3C7E32D}">
      <dgm:prSet/>
      <dgm:spPr/>
      <dgm:t>
        <a:bodyPr/>
        <a:lstStyle/>
        <a:p>
          <a:endParaRPr lang="en-NG"/>
        </a:p>
      </dgm:t>
    </dgm:pt>
    <dgm:pt modelId="{072989AC-9F8D-49E9-A2F7-2CF16C59359C}">
      <dgm:prSet phldrT="[Text]" custT="1"/>
      <dgm:spPr/>
      <dgm:t>
        <a:bodyPr/>
        <a:lstStyle/>
        <a:p>
          <a:r>
            <a:rPr lang="en-US" sz="1300" b="1" dirty="0"/>
            <a:t>Cell Reaction</a:t>
          </a:r>
          <a:r>
            <a:rPr lang="en-US" sz="1300" dirty="0"/>
            <a:t> </a:t>
          </a:r>
          <a:r>
            <a:rPr lang="en-US" sz="1200" i="1" dirty="0"/>
            <a:t>Convert to plasma stage</a:t>
          </a:r>
          <a:endParaRPr lang="en-NG" sz="1300" i="1" dirty="0"/>
        </a:p>
      </dgm:t>
    </dgm:pt>
    <dgm:pt modelId="{8658E49F-5FAA-4902-BB2F-3D6CD8435E31}" type="parTrans" cxnId="{15C004B3-58AA-4317-8463-F3C190138FB8}">
      <dgm:prSet/>
      <dgm:spPr/>
      <dgm:t>
        <a:bodyPr/>
        <a:lstStyle/>
        <a:p>
          <a:endParaRPr lang="en-NG"/>
        </a:p>
      </dgm:t>
    </dgm:pt>
    <dgm:pt modelId="{45CFC169-969A-4385-9280-D943A3722B2D}" type="sibTrans" cxnId="{15C004B3-58AA-4317-8463-F3C190138FB8}">
      <dgm:prSet/>
      <dgm:spPr/>
      <dgm:t>
        <a:bodyPr/>
        <a:lstStyle/>
        <a:p>
          <a:endParaRPr lang="en-NG"/>
        </a:p>
      </dgm:t>
    </dgm:pt>
    <dgm:pt modelId="{8CFF3965-C711-4A1A-A1E4-1694F8FD5887}">
      <dgm:prSet phldrT="[Text]" custT="1"/>
      <dgm:spPr/>
      <dgm:t>
        <a:bodyPr/>
        <a:lstStyle/>
        <a:p>
          <a:r>
            <a:rPr lang="en-US" sz="1300" b="1" dirty="0"/>
            <a:t>Thermite Reaction </a:t>
          </a:r>
          <a:r>
            <a:rPr lang="en-US" sz="1200" i="1" dirty="0"/>
            <a:t>Impact Energy</a:t>
          </a:r>
          <a:endParaRPr lang="en-NG" sz="1300" i="1" dirty="0"/>
        </a:p>
      </dgm:t>
    </dgm:pt>
    <dgm:pt modelId="{F24119E0-DF8D-4C01-AAC6-8C67BD461E89}" type="parTrans" cxnId="{D9EC628B-D04D-4A81-AFA0-85BA4A29FCA6}">
      <dgm:prSet/>
      <dgm:spPr/>
      <dgm:t>
        <a:bodyPr/>
        <a:lstStyle/>
        <a:p>
          <a:endParaRPr lang="en-NG"/>
        </a:p>
      </dgm:t>
    </dgm:pt>
    <dgm:pt modelId="{57D1A5C9-E96A-4694-A4BD-430896BF3A1A}" type="sibTrans" cxnId="{D9EC628B-D04D-4A81-AFA0-85BA4A29FCA6}">
      <dgm:prSet/>
      <dgm:spPr/>
      <dgm:t>
        <a:bodyPr/>
        <a:lstStyle/>
        <a:p>
          <a:endParaRPr lang="en-NG"/>
        </a:p>
      </dgm:t>
    </dgm:pt>
    <dgm:pt modelId="{D304887B-0A28-4C10-9D1F-498D83BCD489}">
      <dgm:prSet phldrT="[Text]" custT="1"/>
      <dgm:spPr/>
      <dgm:t>
        <a:bodyPr/>
        <a:lstStyle/>
        <a:p>
          <a:r>
            <a:rPr lang="en-US" sz="1300" b="1" dirty="0"/>
            <a:t>EPI </a:t>
          </a:r>
          <a:r>
            <a:rPr lang="en-US" sz="1300" dirty="0"/>
            <a:t>         </a:t>
          </a:r>
          <a:r>
            <a:rPr lang="en-US" sz="1200" i="1" dirty="0"/>
            <a:t>Energy Stored</a:t>
          </a:r>
          <a:endParaRPr lang="en-NG" sz="1300" i="1" dirty="0"/>
        </a:p>
      </dgm:t>
    </dgm:pt>
    <dgm:pt modelId="{B06E472B-A577-4495-8988-2925C09978FC}" type="parTrans" cxnId="{B4C2A077-25C6-4A99-A755-C1263ECDBBA0}">
      <dgm:prSet/>
      <dgm:spPr/>
      <dgm:t>
        <a:bodyPr/>
        <a:lstStyle/>
        <a:p>
          <a:endParaRPr lang="en-NG"/>
        </a:p>
      </dgm:t>
    </dgm:pt>
    <dgm:pt modelId="{29CEA3F7-4FC3-4177-92AB-31F7201F10EB}" type="sibTrans" cxnId="{B4C2A077-25C6-4A99-A755-C1263ECDBBA0}">
      <dgm:prSet/>
      <dgm:spPr/>
      <dgm:t>
        <a:bodyPr/>
        <a:lstStyle/>
        <a:p>
          <a:endParaRPr lang="en-NG"/>
        </a:p>
      </dgm:t>
    </dgm:pt>
    <dgm:pt modelId="{4CB0091C-4F92-4F0C-AF64-B2639AA5EA58}">
      <dgm:prSet phldrT="[Text]" custT="1"/>
      <dgm:spPr/>
      <dgm:t>
        <a:bodyPr/>
        <a:lstStyle/>
        <a:p>
          <a:r>
            <a:rPr lang="en-US" sz="1600" b="1" dirty="0"/>
            <a:t>Rock Breaking</a:t>
          </a:r>
          <a:endParaRPr lang="en-NG" sz="1600" b="1" dirty="0"/>
        </a:p>
      </dgm:t>
    </dgm:pt>
    <dgm:pt modelId="{F50FB3F1-C3B1-4EE6-9938-8D75D829769D}" type="parTrans" cxnId="{18BC4C8E-EA8E-46B7-A0C2-E1FCB0719D86}">
      <dgm:prSet/>
      <dgm:spPr/>
      <dgm:t>
        <a:bodyPr/>
        <a:lstStyle/>
        <a:p>
          <a:endParaRPr lang="en-NG"/>
        </a:p>
      </dgm:t>
    </dgm:pt>
    <dgm:pt modelId="{66521E31-8DBE-4880-B8FD-7FB395CF4C6A}" type="sibTrans" cxnId="{18BC4C8E-EA8E-46B7-A0C2-E1FCB0719D86}">
      <dgm:prSet/>
      <dgm:spPr/>
      <dgm:t>
        <a:bodyPr/>
        <a:lstStyle/>
        <a:p>
          <a:endParaRPr lang="en-NG"/>
        </a:p>
      </dgm:t>
    </dgm:pt>
    <dgm:pt modelId="{76515474-1DD9-406C-A735-D54BC425856B}" type="pres">
      <dgm:prSet presAssocID="{184EC869-06B0-45B4-B6F9-0DFD12E126BC}" presName="Name0" presStyleCnt="0">
        <dgm:presLayoutVars>
          <dgm:dir/>
          <dgm:animLvl val="lvl"/>
          <dgm:resizeHandles val="exact"/>
        </dgm:presLayoutVars>
      </dgm:prSet>
      <dgm:spPr/>
    </dgm:pt>
    <dgm:pt modelId="{A2B9F44B-8B67-4324-8F5C-C84A86DAF502}" type="pres">
      <dgm:prSet presAssocID="{0AEC7ECF-4C7B-428E-AAE3-D46E41131C48}" presName="parTxOnly" presStyleLbl="node1" presStyleIdx="0" presStyleCnt="6">
        <dgm:presLayoutVars>
          <dgm:chMax val="0"/>
          <dgm:chPref val="0"/>
          <dgm:bulletEnabled val="1"/>
        </dgm:presLayoutVars>
      </dgm:prSet>
      <dgm:spPr/>
    </dgm:pt>
    <dgm:pt modelId="{4C2EE967-8515-4F12-8F20-96D0B2DFED30}" type="pres">
      <dgm:prSet presAssocID="{A7F43F14-A09A-488F-9F1A-5EAFCF6E6A42}" presName="parTxOnlySpace" presStyleCnt="0"/>
      <dgm:spPr/>
    </dgm:pt>
    <dgm:pt modelId="{0B2060BC-BBC9-48EA-AE05-EA9D746D2B07}" type="pres">
      <dgm:prSet presAssocID="{D304887B-0A28-4C10-9D1F-498D83BCD489}" presName="parTxOnly" presStyleLbl="node1" presStyleIdx="1" presStyleCnt="6">
        <dgm:presLayoutVars>
          <dgm:chMax val="0"/>
          <dgm:chPref val="0"/>
          <dgm:bulletEnabled val="1"/>
        </dgm:presLayoutVars>
      </dgm:prSet>
      <dgm:spPr/>
    </dgm:pt>
    <dgm:pt modelId="{CE377EF7-CCC6-43DB-93EC-69B06D5811D8}" type="pres">
      <dgm:prSet presAssocID="{29CEA3F7-4FC3-4177-92AB-31F7201F10EB}" presName="parTxOnlySpace" presStyleCnt="0"/>
      <dgm:spPr/>
    </dgm:pt>
    <dgm:pt modelId="{B530B98E-F817-4550-A95B-A2DB78E0E551}" type="pres">
      <dgm:prSet presAssocID="{1AE4C9C4-4CF8-404B-80FA-BBDD72A56D70}" presName="parTxOnly" presStyleLbl="node1" presStyleIdx="2" presStyleCnt="6">
        <dgm:presLayoutVars>
          <dgm:chMax val="0"/>
          <dgm:chPref val="0"/>
          <dgm:bulletEnabled val="1"/>
        </dgm:presLayoutVars>
      </dgm:prSet>
      <dgm:spPr/>
    </dgm:pt>
    <dgm:pt modelId="{DE33CC7B-1578-4B59-A4FF-5FF5D69DA37B}" type="pres">
      <dgm:prSet presAssocID="{E1676323-D9FA-4D24-B2B2-90F254E7CAD8}" presName="parTxOnlySpace" presStyleCnt="0"/>
      <dgm:spPr/>
    </dgm:pt>
    <dgm:pt modelId="{17F47110-929A-4C5B-A8EE-F81F9DBF40D5}" type="pres">
      <dgm:prSet presAssocID="{072989AC-9F8D-49E9-A2F7-2CF16C59359C}" presName="parTxOnly" presStyleLbl="node1" presStyleIdx="3" presStyleCnt="6">
        <dgm:presLayoutVars>
          <dgm:chMax val="0"/>
          <dgm:chPref val="0"/>
          <dgm:bulletEnabled val="1"/>
        </dgm:presLayoutVars>
      </dgm:prSet>
      <dgm:spPr/>
    </dgm:pt>
    <dgm:pt modelId="{859CFC12-119B-441D-B8BC-162D77FAC58B}" type="pres">
      <dgm:prSet presAssocID="{45CFC169-969A-4385-9280-D943A3722B2D}" presName="parTxOnlySpace" presStyleCnt="0"/>
      <dgm:spPr/>
    </dgm:pt>
    <dgm:pt modelId="{255727FA-9A96-4220-8F85-5329953AD9BC}" type="pres">
      <dgm:prSet presAssocID="{8CFF3965-C711-4A1A-A1E4-1694F8FD5887}" presName="parTxOnly" presStyleLbl="node1" presStyleIdx="4" presStyleCnt="6">
        <dgm:presLayoutVars>
          <dgm:chMax val="0"/>
          <dgm:chPref val="0"/>
          <dgm:bulletEnabled val="1"/>
        </dgm:presLayoutVars>
      </dgm:prSet>
      <dgm:spPr/>
    </dgm:pt>
    <dgm:pt modelId="{CFF14BA9-15CC-4DF9-8A24-1DF782642269}" type="pres">
      <dgm:prSet presAssocID="{57D1A5C9-E96A-4694-A4BD-430896BF3A1A}" presName="parTxOnlySpace" presStyleCnt="0"/>
      <dgm:spPr/>
    </dgm:pt>
    <dgm:pt modelId="{A87901AE-1545-4849-AB01-6E9AAAFE07BF}" type="pres">
      <dgm:prSet presAssocID="{4CB0091C-4F92-4F0C-AF64-B2639AA5EA58}" presName="parTxOnly" presStyleLbl="node1" presStyleIdx="5" presStyleCnt="6">
        <dgm:presLayoutVars>
          <dgm:chMax val="0"/>
          <dgm:chPref val="0"/>
          <dgm:bulletEnabled val="1"/>
        </dgm:presLayoutVars>
      </dgm:prSet>
      <dgm:spPr/>
    </dgm:pt>
  </dgm:ptLst>
  <dgm:cxnLst>
    <dgm:cxn modelId="{51E84F32-DEF8-4AAD-BB5A-7DA6BED33E6B}" type="presOf" srcId="{0AEC7ECF-4C7B-428E-AAE3-D46E41131C48}" destId="{A2B9F44B-8B67-4324-8F5C-C84A86DAF502}" srcOrd="0" destOrd="0" presId="urn:microsoft.com/office/officeart/2005/8/layout/chevron1"/>
    <dgm:cxn modelId="{B838DF5F-194C-4E1B-BB0C-D5281525355E}" srcId="{184EC869-06B0-45B4-B6F9-0DFD12E126BC}" destId="{0AEC7ECF-4C7B-428E-AAE3-D46E41131C48}" srcOrd="0" destOrd="0" parTransId="{FD816E08-3644-4446-AAC7-1EDE059B6046}" sibTransId="{A7F43F14-A09A-488F-9F1A-5EAFCF6E6A42}"/>
    <dgm:cxn modelId="{7FE66F41-BF8B-4C37-8424-1930987BB2D2}" type="presOf" srcId="{8CFF3965-C711-4A1A-A1E4-1694F8FD5887}" destId="{255727FA-9A96-4220-8F85-5329953AD9BC}" srcOrd="0" destOrd="0" presId="urn:microsoft.com/office/officeart/2005/8/layout/chevron1"/>
    <dgm:cxn modelId="{64F63B67-7A92-4283-99F8-3A6EC3C7E32D}" srcId="{184EC869-06B0-45B4-B6F9-0DFD12E126BC}" destId="{1AE4C9C4-4CF8-404B-80FA-BBDD72A56D70}" srcOrd="2" destOrd="0" parTransId="{184A7501-281D-47E5-9A08-CFE3469D68C9}" sibTransId="{E1676323-D9FA-4D24-B2B2-90F254E7CAD8}"/>
    <dgm:cxn modelId="{B4C2A077-25C6-4A99-A755-C1263ECDBBA0}" srcId="{184EC869-06B0-45B4-B6F9-0DFD12E126BC}" destId="{D304887B-0A28-4C10-9D1F-498D83BCD489}" srcOrd="1" destOrd="0" parTransId="{B06E472B-A577-4495-8988-2925C09978FC}" sibTransId="{29CEA3F7-4FC3-4177-92AB-31F7201F10EB}"/>
    <dgm:cxn modelId="{F16D0187-D816-4D69-A661-027F7EAFE203}" type="presOf" srcId="{D304887B-0A28-4C10-9D1F-498D83BCD489}" destId="{0B2060BC-BBC9-48EA-AE05-EA9D746D2B07}" srcOrd="0" destOrd="0" presId="urn:microsoft.com/office/officeart/2005/8/layout/chevron1"/>
    <dgm:cxn modelId="{D9EC628B-D04D-4A81-AFA0-85BA4A29FCA6}" srcId="{184EC869-06B0-45B4-B6F9-0DFD12E126BC}" destId="{8CFF3965-C711-4A1A-A1E4-1694F8FD5887}" srcOrd="4" destOrd="0" parTransId="{F24119E0-DF8D-4C01-AAC6-8C67BD461E89}" sibTransId="{57D1A5C9-E96A-4694-A4BD-430896BF3A1A}"/>
    <dgm:cxn modelId="{18BC4C8E-EA8E-46B7-A0C2-E1FCB0719D86}" srcId="{184EC869-06B0-45B4-B6F9-0DFD12E126BC}" destId="{4CB0091C-4F92-4F0C-AF64-B2639AA5EA58}" srcOrd="5" destOrd="0" parTransId="{F50FB3F1-C3B1-4EE6-9938-8D75D829769D}" sibTransId="{66521E31-8DBE-4880-B8FD-7FB395CF4C6A}"/>
    <dgm:cxn modelId="{71D4A48E-5F8E-4854-B805-CD5DC59D3827}" type="presOf" srcId="{184EC869-06B0-45B4-B6F9-0DFD12E126BC}" destId="{76515474-1DD9-406C-A735-D54BC425856B}" srcOrd="0" destOrd="0" presId="urn:microsoft.com/office/officeart/2005/8/layout/chevron1"/>
    <dgm:cxn modelId="{15C004B3-58AA-4317-8463-F3C190138FB8}" srcId="{184EC869-06B0-45B4-B6F9-0DFD12E126BC}" destId="{072989AC-9F8D-49E9-A2F7-2CF16C59359C}" srcOrd="3" destOrd="0" parTransId="{8658E49F-5FAA-4902-BB2F-3D6CD8435E31}" sibTransId="{45CFC169-969A-4385-9280-D943A3722B2D}"/>
    <dgm:cxn modelId="{1B8C5ED4-CEE3-474C-97D0-942ED5FFB675}" type="presOf" srcId="{072989AC-9F8D-49E9-A2F7-2CF16C59359C}" destId="{17F47110-929A-4C5B-A8EE-F81F9DBF40D5}" srcOrd="0" destOrd="0" presId="urn:microsoft.com/office/officeart/2005/8/layout/chevron1"/>
    <dgm:cxn modelId="{515D0EE7-FEA6-474F-8407-663F460C316F}" type="presOf" srcId="{1AE4C9C4-4CF8-404B-80FA-BBDD72A56D70}" destId="{B530B98E-F817-4550-A95B-A2DB78E0E551}" srcOrd="0" destOrd="0" presId="urn:microsoft.com/office/officeart/2005/8/layout/chevron1"/>
    <dgm:cxn modelId="{85EB10F5-69DB-42EA-AB53-4731464BEB92}" type="presOf" srcId="{4CB0091C-4F92-4F0C-AF64-B2639AA5EA58}" destId="{A87901AE-1545-4849-AB01-6E9AAAFE07BF}" srcOrd="0" destOrd="0" presId="urn:microsoft.com/office/officeart/2005/8/layout/chevron1"/>
    <dgm:cxn modelId="{76B5235F-6513-41E3-9816-5B8473382624}" type="presParOf" srcId="{76515474-1DD9-406C-A735-D54BC425856B}" destId="{A2B9F44B-8B67-4324-8F5C-C84A86DAF502}" srcOrd="0" destOrd="0" presId="urn:microsoft.com/office/officeart/2005/8/layout/chevron1"/>
    <dgm:cxn modelId="{8ADF6E26-D7B6-4166-B23D-589057D568C5}" type="presParOf" srcId="{76515474-1DD9-406C-A735-D54BC425856B}" destId="{4C2EE967-8515-4F12-8F20-96D0B2DFED30}" srcOrd="1" destOrd="0" presId="urn:microsoft.com/office/officeart/2005/8/layout/chevron1"/>
    <dgm:cxn modelId="{58BB1385-FCE6-4EC2-88C1-12444D37698B}" type="presParOf" srcId="{76515474-1DD9-406C-A735-D54BC425856B}" destId="{0B2060BC-BBC9-48EA-AE05-EA9D746D2B07}" srcOrd="2" destOrd="0" presId="urn:microsoft.com/office/officeart/2005/8/layout/chevron1"/>
    <dgm:cxn modelId="{B6DAFBDC-C2A1-498A-9FAD-A6796C94EBAF}" type="presParOf" srcId="{76515474-1DD9-406C-A735-D54BC425856B}" destId="{CE377EF7-CCC6-43DB-93EC-69B06D5811D8}" srcOrd="3" destOrd="0" presId="urn:microsoft.com/office/officeart/2005/8/layout/chevron1"/>
    <dgm:cxn modelId="{2E173CC5-BED8-46BD-A797-0DAD51242776}" type="presParOf" srcId="{76515474-1DD9-406C-A735-D54BC425856B}" destId="{B530B98E-F817-4550-A95B-A2DB78E0E551}" srcOrd="4" destOrd="0" presId="urn:microsoft.com/office/officeart/2005/8/layout/chevron1"/>
    <dgm:cxn modelId="{73E13630-3EE4-4A04-83BA-2406AB3034AE}" type="presParOf" srcId="{76515474-1DD9-406C-A735-D54BC425856B}" destId="{DE33CC7B-1578-4B59-A4FF-5FF5D69DA37B}" srcOrd="5" destOrd="0" presId="urn:microsoft.com/office/officeart/2005/8/layout/chevron1"/>
    <dgm:cxn modelId="{03B45259-C1CE-4E2B-B60D-D741EB743816}" type="presParOf" srcId="{76515474-1DD9-406C-A735-D54BC425856B}" destId="{17F47110-929A-4C5B-A8EE-F81F9DBF40D5}" srcOrd="6" destOrd="0" presId="urn:microsoft.com/office/officeart/2005/8/layout/chevron1"/>
    <dgm:cxn modelId="{F8B0CEE6-8153-41D3-9001-1D70D6460B91}" type="presParOf" srcId="{76515474-1DD9-406C-A735-D54BC425856B}" destId="{859CFC12-119B-441D-B8BC-162D77FAC58B}" srcOrd="7" destOrd="0" presId="urn:microsoft.com/office/officeart/2005/8/layout/chevron1"/>
    <dgm:cxn modelId="{62402E26-F9C7-4A10-9BA6-616D07B43FBF}" type="presParOf" srcId="{76515474-1DD9-406C-A735-D54BC425856B}" destId="{255727FA-9A96-4220-8F85-5329953AD9BC}" srcOrd="8" destOrd="0" presId="urn:microsoft.com/office/officeart/2005/8/layout/chevron1"/>
    <dgm:cxn modelId="{D229C099-9121-49ED-8FA6-53D0E020F7D4}" type="presParOf" srcId="{76515474-1DD9-406C-A735-D54BC425856B}" destId="{CFF14BA9-15CC-4DF9-8A24-1DF782642269}" srcOrd="9" destOrd="0" presId="urn:microsoft.com/office/officeart/2005/8/layout/chevron1"/>
    <dgm:cxn modelId="{6CD634C6-AC34-44DF-A383-91F84CA50FEB}" type="presParOf" srcId="{76515474-1DD9-406C-A735-D54BC425856B}" destId="{A87901AE-1545-4849-AB01-6E9AAAFE07B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0CBDA-81B5-4489-B424-75580439625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NG"/>
        </a:p>
      </dgm:t>
    </dgm:pt>
    <dgm:pt modelId="{870AA900-042D-4293-8FF3-5F65355EBFF0}">
      <dgm:prSet phldrT="[Text]" custT="1"/>
      <dgm:spPr/>
      <dgm:t>
        <a:bodyPr/>
        <a:lstStyle/>
        <a:p>
          <a:r>
            <a:rPr lang="en-US" sz="1300" dirty="0"/>
            <a:t>Drill Holes</a:t>
          </a:r>
          <a:endParaRPr lang="en-NG" sz="1300" dirty="0"/>
        </a:p>
      </dgm:t>
    </dgm:pt>
    <dgm:pt modelId="{BF04DF61-A526-488C-A750-EC8B7B162DA6}" type="parTrans" cxnId="{3DC44F7B-FEAD-40B4-B526-1C758157FC1B}">
      <dgm:prSet/>
      <dgm:spPr/>
      <dgm:t>
        <a:bodyPr/>
        <a:lstStyle/>
        <a:p>
          <a:endParaRPr lang="en-NG" sz="1300"/>
        </a:p>
      </dgm:t>
    </dgm:pt>
    <dgm:pt modelId="{B8A49EE9-0895-4C0C-A92B-C015CAB35DBE}" type="sibTrans" cxnId="{3DC44F7B-FEAD-40B4-B526-1C758157FC1B}">
      <dgm:prSet/>
      <dgm:spPr/>
      <dgm:t>
        <a:bodyPr/>
        <a:lstStyle/>
        <a:p>
          <a:endParaRPr lang="en-NG" sz="1300"/>
        </a:p>
      </dgm:t>
    </dgm:pt>
    <dgm:pt modelId="{D477D94F-11B4-4780-9DD9-2483A2B6430A}">
      <dgm:prSet phldrT="[Text]" custT="1"/>
      <dgm:spPr/>
      <dgm:t>
        <a:bodyPr/>
        <a:lstStyle/>
        <a:p>
          <a:r>
            <a:rPr lang="en-US" sz="1300" dirty="0"/>
            <a:t>Insert Plasma Cell</a:t>
          </a:r>
          <a:endParaRPr lang="en-NG" sz="1300" dirty="0"/>
        </a:p>
      </dgm:t>
    </dgm:pt>
    <dgm:pt modelId="{6C6BBC74-8821-47BB-880D-980D8864CE10}" type="parTrans" cxnId="{04730C29-6257-49BC-805F-E68FF9A69599}">
      <dgm:prSet/>
      <dgm:spPr/>
      <dgm:t>
        <a:bodyPr/>
        <a:lstStyle/>
        <a:p>
          <a:endParaRPr lang="en-NG" sz="1300"/>
        </a:p>
      </dgm:t>
    </dgm:pt>
    <dgm:pt modelId="{16CF6FA6-8859-4C3F-900F-7842E1E356EF}" type="sibTrans" cxnId="{04730C29-6257-49BC-805F-E68FF9A69599}">
      <dgm:prSet/>
      <dgm:spPr/>
      <dgm:t>
        <a:bodyPr/>
        <a:lstStyle/>
        <a:p>
          <a:endParaRPr lang="en-NG" sz="1300"/>
        </a:p>
      </dgm:t>
    </dgm:pt>
    <dgm:pt modelId="{BC01D01A-853D-4DAE-B784-137C360355C1}">
      <dgm:prSet phldrT="[Text]" custT="1"/>
      <dgm:spPr/>
      <dgm:t>
        <a:bodyPr/>
        <a:lstStyle/>
        <a:p>
          <a:r>
            <a:rPr lang="en-US" sz="1300" dirty="0"/>
            <a:t>Use sand / Smart Stem to plug hole</a:t>
          </a:r>
          <a:endParaRPr lang="en-NG" sz="1300" dirty="0"/>
        </a:p>
      </dgm:t>
    </dgm:pt>
    <dgm:pt modelId="{6E32EB6E-343A-4A91-B865-76B35AE4A9C5}" type="parTrans" cxnId="{659FA4F3-5D75-4756-B7D2-7BC8A451A500}">
      <dgm:prSet/>
      <dgm:spPr/>
      <dgm:t>
        <a:bodyPr/>
        <a:lstStyle/>
        <a:p>
          <a:endParaRPr lang="en-NG" sz="1300"/>
        </a:p>
      </dgm:t>
    </dgm:pt>
    <dgm:pt modelId="{873D9BA6-8C99-445C-AB41-F9D11EDD594C}" type="sibTrans" cxnId="{659FA4F3-5D75-4756-B7D2-7BC8A451A500}">
      <dgm:prSet/>
      <dgm:spPr/>
      <dgm:t>
        <a:bodyPr/>
        <a:lstStyle/>
        <a:p>
          <a:endParaRPr lang="en-NG" sz="1300"/>
        </a:p>
      </dgm:t>
    </dgm:pt>
    <dgm:pt modelId="{0E6AF272-2F8C-42FB-8747-84247604D0ED}">
      <dgm:prSet phldrT="[Text]" custT="1"/>
      <dgm:spPr/>
      <dgm:t>
        <a:bodyPr/>
        <a:lstStyle/>
        <a:p>
          <a:r>
            <a:rPr lang="en-US" sz="1300" dirty="0"/>
            <a:t>Charge EPI using generator</a:t>
          </a:r>
          <a:endParaRPr lang="en-NG" sz="1300" dirty="0"/>
        </a:p>
      </dgm:t>
    </dgm:pt>
    <dgm:pt modelId="{176CF7B2-B396-43A9-A6C1-1318EDE4996D}" type="parTrans" cxnId="{AF456686-11F0-487A-8C8D-B776538AA1F4}">
      <dgm:prSet/>
      <dgm:spPr/>
      <dgm:t>
        <a:bodyPr/>
        <a:lstStyle/>
        <a:p>
          <a:endParaRPr lang="en-NG" sz="1300"/>
        </a:p>
      </dgm:t>
    </dgm:pt>
    <dgm:pt modelId="{D618E8DD-B1C0-4D34-B1BB-CF4C2497F8AC}" type="sibTrans" cxnId="{AF456686-11F0-487A-8C8D-B776538AA1F4}">
      <dgm:prSet/>
      <dgm:spPr/>
      <dgm:t>
        <a:bodyPr/>
        <a:lstStyle/>
        <a:p>
          <a:endParaRPr lang="en-NG" sz="1300"/>
        </a:p>
      </dgm:t>
    </dgm:pt>
    <dgm:pt modelId="{F51E82D8-8DFE-48BA-964D-1E5997130F9D}">
      <dgm:prSet phldrT="[Text]" custT="1"/>
      <dgm:spPr/>
      <dgm:t>
        <a:bodyPr/>
        <a:lstStyle/>
        <a:p>
          <a:r>
            <a:rPr lang="en-US" sz="1300" dirty="0"/>
            <a:t>Provide Pulse to Cells</a:t>
          </a:r>
        </a:p>
      </dgm:t>
    </dgm:pt>
    <dgm:pt modelId="{A14DE87F-C787-49CF-A405-C18C8F25D5D8}" type="parTrans" cxnId="{1DAE79DE-DC2D-4106-90F7-88FDCBE18B4E}">
      <dgm:prSet/>
      <dgm:spPr/>
      <dgm:t>
        <a:bodyPr/>
        <a:lstStyle/>
        <a:p>
          <a:endParaRPr lang="en-NG" sz="1300"/>
        </a:p>
      </dgm:t>
    </dgm:pt>
    <dgm:pt modelId="{7BD95963-3E47-4046-B1CD-06D10A9C1614}" type="sibTrans" cxnId="{1DAE79DE-DC2D-4106-90F7-88FDCBE18B4E}">
      <dgm:prSet/>
      <dgm:spPr/>
      <dgm:t>
        <a:bodyPr/>
        <a:lstStyle/>
        <a:p>
          <a:endParaRPr lang="en-NG" sz="1300"/>
        </a:p>
      </dgm:t>
    </dgm:pt>
    <dgm:pt modelId="{4C451697-BC23-4BB3-9A1F-12283817D1DE}">
      <dgm:prSet phldrT="[Text]" custT="1"/>
      <dgm:spPr/>
      <dgm:t>
        <a:bodyPr/>
        <a:lstStyle/>
        <a:p>
          <a:r>
            <a:rPr lang="en-US" sz="1300" dirty="0"/>
            <a:t>Remove fragmented rock</a:t>
          </a:r>
        </a:p>
      </dgm:t>
    </dgm:pt>
    <dgm:pt modelId="{67683473-1C40-4C5A-97DB-7EC03F089087}" type="parTrans" cxnId="{53BF9728-2A68-4358-9F33-F97B44911761}">
      <dgm:prSet/>
      <dgm:spPr/>
      <dgm:t>
        <a:bodyPr/>
        <a:lstStyle/>
        <a:p>
          <a:endParaRPr lang="en-NG" sz="1300"/>
        </a:p>
      </dgm:t>
    </dgm:pt>
    <dgm:pt modelId="{DFBE2C22-22A7-449D-ACE8-2E971EB4BFFF}" type="sibTrans" cxnId="{53BF9728-2A68-4358-9F33-F97B44911761}">
      <dgm:prSet/>
      <dgm:spPr/>
      <dgm:t>
        <a:bodyPr/>
        <a:lstStyle/>
        <a:p>
          <a:endParaRPr lang="en-NG" sz="1300"/>
        </a:p>
      </dgm:t>
    </dgm:pt>
    <dgm:pt modelId="{F2F3C1E6-3017-4DF7-B5A6-E4E784DC80F1}" type="pres">
      <dgm:prSet presAssocID="{98D0CBDA-81B5-4489-B424-755804396256}" presName="cycle" presStyleCnt="0">
        <dgm:presLayoutVars>
          <dgm:dir/>
          <dgm:resizeHandles val="exact"/>
        </dgm:presLayoutVars>
      </dgm:prSet>
      <dgm:spPr/>
    </dgm:pt>
    <dgm:pt modelId="{D74131A6-4E07-4B73-A071-6AD8E2885C79}" type="pres">
      <dgm:prSet presAssocID="{870AA900-042D-4293-8FF3-5F65355EBFF0}" presName="dummy" presStyleCnt="0"/>
      <dgm:spPr/>
    </dgm:pt>
    <dgm:pt modelId="{E854D04E-4676-4573-8B43-50AD90D54BE6}" type="pres">
      <dgm:prSet presAssocID="{870AA900-042D-4293-8FF3-5F65355EBFF0}" presName="node" presStyleLbl="revTx" presStyleIdx="0" presStyleCnt="6">
        <dgm:presLayoutVars>
          <dgm:bulletEnabled val="1"/>
        </dgm:presLayoutVars>
      </dgm:prSet>
      <dgm:spPr/>
    </dgm:pt>
    <dgm:pt modelId="{22A39ED1-999E-4C71-B54E-6B9FECDB3330}" type="pres">
      <dgm:prSet presAssocID="{B8A49EE9-0895-4C0C-A92B-C015CAB35DBE}" presName="sibTrans" presStyleLbl="node1" presStyleIdx="0" presStyleCnt="6"/>
      <dgm:spPr/>
    </dgm:pt>
    <dgm:pt modelId="{7FCE0458-E88C-44AE-B7A4-EE799EEC2E3F}" type="pres">
      <dgm:prSet presAssocID="{D477D94F-11B4-4780-9DD9-2483A2B6430A}" presName="dummy" presStyleCnt="0"/>
      <dgm:spPr/>
    </dgm:pt>
    <dgm:pt modelId="{B31EE3A0-5D42-4108-BEDB-4844F8FF3E57}" type="pres">
      <dgm:prSet presAssocID="{D477D94F-11B4-4780-9DD9-2483A2B6430A}" presName="node" presStyleLbl="revTx" presStyleIdx="1" presStyleCnt="6">
        <dgm:presLayoutVars>
          <dgm:bulletEnabled val="1"/>
        </dgm:presLayoutVars>
      </dgm:prSet>
      <dgm:spPr/>
    </dgm:pt>
    <dgm:pt modelId="{804ABA18-47AF-4AB7-8F89-07E3BC98E808}" type="pres">
      <dgm:prSet presAssocID="{16CF6FA6-8859-4C3F-900F-7842E1E356EF}" presName="sibTrans" presStyleLbl="node1" presStyleIdx="1" presStyleCnt="6"/>
      <dgm:spPr/>
    </dgm:pt>
    <dgm:pt modelId="{5B521982-5627-44FD-A1DA-5278BE53791B}" type="pres">
      <dgm:prSet presAssocID="{BC01D01A-853D-4DAE-B784-137C360355C1}" presName="dummy" presStyleCnt="0"/>
      <dgm:spPr/>
    </dgm:pt>
    <dgm:pt modelId="{E9B090DB-4990-46B9-8705-F0E30985415D}" type="pres">
      <dgm:prSet presAssocID="{BC01D01A-853D-4DAE-B784-137C360355C1}" presName="node" presStyleLbl="revTx" presStyleIdx="2" presStyleCnt="6" custRadScaleRad="103555" custRadScaleInc="-20609">
        <dgm:presLayoutVars>
          <dgm:bulletEnabled val="1"/>
        </dgm:presLayoutVars>
      </dgm:prSet>
      <dgm:spPr/>
    </dgm:pt>
    <dgm:pt modelId="{E6F08777-0C94-4543-939D-A36EF9A6D03D}" type="pres">
      <dgm:prSet presAssocID="{873D9BA6-8C99-445C-AB41-F9D11EDD594C}" presName="sibTrans" presStyleLbl="node1" presStyleIdx="2" presStyleCnt="6"/>
      <dgm:spPr/>
    </dgm:pt>
    <dgm:pt modelId="{3F9BB6F8-9B7C-4707-815A-08723F998358}" type="pres">
      <dgm:prSet presAssocID="{0E6AF272-2F8C-42FB-8747-84247604D0ED}" presName="dummy" presStyleCnt="0"/>
      <dgm:spPr/>
    </dgm:pt>
    <dgm:pt modelId="{D46A56E4-4B78-45F3-912F-C6CF3E2BC4FB}" type="pres">
      <dgm:prSet presAssocID="{0E6AF272-2F8C-42FB-8747-84247604D0ED}" presName="node" presStyleLbl="revTx" presStyleIdx="3" presStyleCnt="6">
        <dgm:presLayoutVars>
          <dgm:bulletEnabled val="1"/>
        </dgm:presLayoutVars>
      </dgm:prSet>
      <dgm:spPr/>
    </dgm:pt>
    <dgm:pt modelId="{BC7B4E54-ADA6-4452-8BDC-378FBF58DE99}" type="pres">
      <dgm:prSet presAssocID="{D618E8DD-B1C0-4D34-B1BB-CF4C2497F8AC}" presName="sibTrans" presStyleLbl="node1" presStyleIdx="3" presStyleCnt="6"/>
      <dgm:spPr/>
    </dgm:pt>
    <dgm:pt modelId="{A98F58ED-1676-472D-A5BC-80CABD3BFCCF}" type="pres">
      <dgm:prSet presAssocID="{F51E82D8-8DFE-48BA-964D-1E5997130F9D}" presName="dummy" presStyleCnt="0"/>
      <dgm:spPr/>
    </dgm:pt>
    <dgm:pt modelId="{2122F481-563B-4B7E-B295-43AAA6073FB4}" type="pres">
      <dgm:prSet presAssocID="{F51E82D8-8DFE-48BA-964D-1E5997130F9D}" presName="node" presStyleLbl="revTx" presStyleIdx="4" presStyleCnt="6">
        <dgm:presLayoutVars>
          <dgm:bulletEnabled val="1"/>
        </dgm:presLayoutVars>
      </dgm:prSet>
      <dgm:spPr/>
    </dgm:pt>
    <dgm:pt modelId="{76C7CCCC-F1E4-46A2-9AE2-823541A1E2D0}" type="pres">
      <dgm:prSet presAssocID="{7BD95963-3E47-4046-B1CD-06D10A9C1614}" presName="sibTrans" presStyleLbl="node1" presStyleIdx="4" presStyleCnt="6"/>
      <dgm:spPr/>
    </dgm:pt>
    <dgm:pt modelId="{624F988B-170E-4BDA-AA5E-E21B6ACE7D09}" type="pres">
      <dgm:prSet presAssocID="{4C451697-BC23-4BB3-9A1F-12283817D1DE}" presName="dummy" presStyleCnt="0"/>
      <dgm:spPr/>
    </dgm:pt>
    <dgm:pt modelId="{C911806A-C389-46AE-95B8-4465B2E9D1D8}" type="pres">
      <dgm:prSet presAssocID="{4C451697-BC23-4BB3-9A1F-12283817D1DE}" presName="node" presStyleLbl="revTx" presStyleIdx="5" presStyleCnt="6">
        <dgm:presLayoutVars>
          <dgm:bulletEnabled val="1"/>
        </dgm:presLayoutVars>
      </dgm:prSet>
      <dgm:spPr/>
    </dgm:pt>
    <dgm:pt modelId="{64E57A6E-1E34-4CD7-A8F6-CCF2BC9A3B0B}" type="pres">
      <dgm:prSet presAssocID="{DFBE2C22-22A7-449D-ACE8-2E971EB4BFFF}" presName="sibTrans" presStyleLbl="node1" presStyleIdx="5" presStyleCnt="6"/>
      <dgm:spPr/>
    </dgm:pt>
  </dgm:ptLst>
  <dgm:cxnLst>
    <dgm:cxn modelId="{974D5911-7CB8-4991-B70F-E41E7BFA5E5E}" type="presOf" srcId="{16CF6FA6-8859-4C3F-900F-7842E1E356EF}" destId="{804ABA18-47AF-4AB7-8F89-07E3BC98E808}" srcOrd="0" destOrd="0" presId="urn:microsoft.com/office/officeart/2005/8/layout/cycle1"/>
    <dgm:cxn modelId="{53BF9728-2A68-4358-9F33-F97B44911761}" srcId="{98D0CBDA-81B5-4489-B424-755804396256}" destId="{4C451697-BC23-4BB3-9A1F-12283817D1DE}" srcOrd="5" destOrd="0" parTransId="{67683473-1C40-4C5A-97DB-7EC03F089087}" sibTransId="{DFBE2C22-22A7-449D-ACE8-2E971EB4BFFF}"/>
    <dgm:cxn modelId="{04730C29-6257-49BC-805F-E68FF9A69599}" srcId="{98D0CBDA-81B5-4489-B424-755804396256}" destId="{D477D94F-11B4-4780-9DD9-2483A2B6430A}" srcOrd="1" destOrd="0" parTransId="{6C6BBC74-8821-47BB-880D-980D8864CE10}" sibTransId="{16CF6FA6-8859-4C3F-900F-7842E1E356EF}"/>
    <dgm:cxn modelId="{D5380530-C0DE-4F40-BDC5-A1A65E0E17BB}" type="presOf" srcId="{873D9BA6-8C99-445C-AB41-F9D11EDD594C}" destId="{E6F08777-0C94-4543-939D-A36EF9A6D03D}" srcOrd="0" destOrd="0" presId="urn:microsoft.com/office/officeart/2005/8/layout/cycle1"/>
    <dgm:cxn modelId="{C9865537-8920-455D-B899-0B20D2997394}" type="presOf" srcId="{BC01D01A-853D-4DAE-B784-137C360355C1}" destId="{E9B090DB-4990-46B9-8705-F0E30985415D}" srcOrd="0" destOrd="0" presId="urn:microsoft.com/office/officeart/2005/8/layout/cycle1"/>
    <dgm:cxn modelId="{7F825841-4BBE-4E28-8242-76BDE247EC2D}" type="presOf" srcId="{870AA900-042D-4293-8FF3-5F65355EBFF0}" destId="{E854D04E-4676-4573-8B43-50AD90D54BE6}" srcOrd="0" destOrd="0" presId="urn:microsoft.com/office/officeart/2005/8/layout/cycle1"/>
    <dgm:cxn modelId="{DE03796C-10BF-45EE-8634-2B2C1D241015}" type="presOf" srcId="{0E6AF272-2F8C-42FB-8747-84247604D0ED}" destId="{D46A56E4-4B78-45F3-912F-C6CF3E2BC4FB}" srcOrd="0" destOrd="0" presId="urn:microsoft.com/office/officeart/2005/8/layout/cycle1"/>
    <dgm:cxn modelId="{2C2F8D70-9BE6-4B19-B40D-5444B8EA3256}" type="presOf" srcId="{7BD95963-3E47-4046-B1CD-06D10A9C1614}" destId="{76C7CCCC-F1E4-46A2-9AE2-823541A1E2D0}" srcOrd="0" destOrd="0" presId="urn:microsoft.com/office/officeart/2005/8/layout/cycle1"/>
    <dgm:cxn modelId="{E90CFA70-BE32-45E6-BCDE-5F61FCCD650D}" type="presOf" srcId="{D618E8DD-B1C0-4D34-B1BB-CF4C2497F8AC}" destId="{BC7B4E54-ADA6-4452-8BDC-378FBF58DE99}" srcOrd="0" destOrd="0" presId="urn:microsoft.com/office/officeart/2005/8/layout/cycle1"/>
    <dgm:cxn modelId="{814E1174-5B2C-4714-95B6-D1093553DC41}" type="presOf" srcId="{4C451697-BC23-4BB3-9A1F-12283817D1DE}" destId="{C911806A-C389-46AE-95B8-4465B2E9D1D8}" srcOrd="0" destOrd="0" presId="urn:microsoft.com/office/officeart/2005/8/layout/cycle1"/>
    <dgm:cxn modelId="{3DC44F7B-FEAD-40B4-B526-1C758157FC1B}" srcId="{98D0CBDA-81B5-4489-B424-755804396256}" destId="{870AA900-042D-4293-8FF3-5F65355EBFF0}" srcOrd="0" destOrd="0" parTransId="{BF04DF61-A526-488C-A750-EC8B7B162DA6}" sibTransId="{B8A49EE9-0895-4C0C-A92B-C015CAB35DBE}"/>
    <dgm:cxn modelId="{AF456686-11F0-487A-8C8D-B776538AA1F4}" srcId="{98D0CBDA-81B5-4489-B424-755804396256}" destId="{0E6AF272-2F8C-42FB-8747-84247604D0ED}" srcOrd="3" destOrd="0" parTransId="{176CF7B2-B396-43A9-A6C1-1318EDE4996D}" sibTransId="{D618E8DD-B1C0-4D34-B1BB-CF4C2497F8AC}"/>
    <dgm:cxn modelId="{29AEF989-B289-4CF1-86A0-AD1E422BE2DE}" type="presOf" srcId="{F51E82D8-8DFE-48BA-964D-1E5997130F9D}" destId="{2122F481-563B-4B7E-B295-43AAA6073FB4}" srcOrd="0" destOrd="0" presId="urn:microsoft.com/office/officeart/2005/8/layout/cycle1"/>
    <dgm:cxn modelId="{8356D591-F4A1-481E-8F5B-B65E3C890E0F}" type="presOf" srcId="{B8A49EE9-0895-4C0C-A92B-C015CAB35DBE}" destId="{22A39ED1-999E-4C71-B54E-6B9FECDB3330}" srcOrd="0" destOrd="0" presId="urn:microsoft.com/office/officeart/2005/8/layout/cycle1"/>
    <dgm:cxn modelId="{83559DA3-CA2B-4D78-A632-26A6CB5F0B49}" type="presOf" srcId="{98D0CBDA-81B5-4489-B424-755804396256}" destId="{F2F3C1E6-3017-4DF7-B5A6-E4E784DC80F1}" srcOrd="0" destOrd="0" presId="urn:microsoft.com/office/officeart/2005/8/layout/cycle1"/>
    <dgm:cxn modelId="{DF615BAB-3E7E-4706-A8F7-6332A8B58345}" type="presOf" srcId="{DFBE2C22-22A7-449D-ACE8-2E971EB4BFFF}" destId="{64E57A6E-1E34-4CD7-A8F6-CCF2BC9A3B0B}" srcOrd="0" destOrd="0" presId="urn:microsoft.com/office/officeart/2005/8/layout/cycle1"/>
    <dgm:cxn modelId="{638FA6CC-D8A7-4364-AD09-BF8C34D408BD}" type="presOf" srcId="{D477D94F-11B4-4780-9DD9-2483A2B6430A}" destId="{B31EE3A0-5D42-4108-BEDB-4844F8FF3E57}" srcOrd="0" destOrd="0" presId="urn:microsoft.com/office/officeart/2005/8/layout/cycle1"/>
    <dgm:cxn modelId="{1DAE79DE-DC2D-4106-90F7-88FDCBE18B4E}" srcId="{98D0CBDA-81B5-4489-B424-755804396256}" destId="{F51E82D8-8DFE-48BA-964D-1E5997130F9D}" srcOrd="4" destOrd="0" parTransId="{A14DE87F-C787-49CF-A405-C18C8F25D5D8}" sibTransId="{7BD95963-3E47-4046-B1CD-06D10A9C1614}"/>
    <dgm:cxn modelId="{659FA4F3-5D75-4756-B7D2-7BC8A451A500}" srcId="{98D0CBDA-81B5-4489-B424-755804396256}" destId="{BC01D01A-853D-4DAE-B784-137C360355C1}" srcOrd="2" destOrd="0" parTransId="{6E32EB6E-343A-4A91-B865-76B35AE4A9C5}" sibTransId="{873D9BA6-8C99-445C-AB41-F9D11EDD594C}"/>
    <dgm:cxn modelId="{6087C170-5E0E-4E17-BC2D-71B34F6C38AB}" type="presParOf" srcId="{F2F3C1E6-3017-4DF7-B5A6-E4E784DC80F1}" destId="{D74131A6-4E07-4B73-A071-6AD8E2885C79}" srcOrd="0" destOrd="0" presId="urn:microsoft.com/office/officeart/2005/8/layout/cycle1"/>
    <dgm:cxn modelId="{F7FDD911-6170-4850-BF2F-C533537EF9B3}" type="presParOf" srcId="{F2F3C1E6-3017-4DF7-B5A6-E4E784DC80F1}" destId="{E854D04E-4676-4573-8B43-50AD90D54BE6}" srcOrd="1" destOrd="0" presId="urn:microsoft.com/office/officeart/2005/8/layout/cycle1"/>
    <dgm:cxn modelId="{77853293-980A-4690-BEDF-25FFBCFAF7EC}" type="presParOf" srcId="{F2F3C1E6-3017-4DF7-B5A6-E4E784DC80F1}" destId="{22A39ED1-999E-4C71-B54E-6B9FECDB3330}" srcOrd="2" destOrd="0" presId="urn:microsoft.com/office/officeart/2005/8/layout/cycle1"/>
    <dgm:cxn modelId="{8741A2B1-7F55-4F83-9D37-A054135CFA17}" type="presParOf" srcId="{F2F3C1E6-3017-4DF7-B5A6-E4E784DC80F1}" destId="{7FCE0458-E88C-44AE-B7A4-EE799EEC2E3F}" srcOrd="3" destOrd="0" presId="urn:microsoft.com/office/officeart/2005/8/layout/cycle1"/>
    <dgm:cxn modelId="{0B3B7034-08B3-44B5-BCD1-D518ABC72439}" type="presParOf" srcId="{F2F3C1E6-3017-4DF7-B5A6-E4E784DC80F1}" destId="{B31EE3A0-5D42-4108-BEDB-4844F8FF3E57}" srcOrd="4" destOrd="0" presId="urn:microsoft.com/office/officeart/2005/8/layout/cycle1"/>
    <dgm:cxn modelId="{4BF59783-719C-456E-B388-B4CE67988EDF}" type="presParOf" srcId="{F2F3C1E6-3017-4DF7-B5A6-E4E784DC80F1}" destId="{804ABA18-47AF-4AB7-8F89-07E3BC98E808}" srcOrd="5" destOrd="0" presId="urn:microsoft.com/office/officeart/2005/8/layout/cycle1"/>
    <dgm:cxn modelId="{1E82D590-D96C-4A22-96B2-ADEB8FEF594E}" type="presParOf" srcId="{F2F3C1E6-3017-4DF7-B5A6-E4E784DC80F1}" destId="{5B521982-5627-44FD-A1DA-5278BE53791B}" srcOrd="6" destOrd="0" presId="urn:microsoft.com/office/officeart/2005/8/layout/cycle1"/>
    <dgm:cxn modelId="{231BCDCA-2485-4957-8375-45D325B52372}" type="presParOf" srcId="{F2F3C1E6-3017-4DF7-B5A6-E4E784DC80F1}" destId="{E9B090DB-4990-46B9-8705-F0E30985415D}" srcOrd="7" destOrd="0" presId="urn:microsoft.com/office/officeart/2005/8/layout/cycle1"/>
    <dgm:cxn modelId="{78100C7A-DB5E-4D27-B0BE-889D013B95DF}" type="presParOf" srcId="{F2F3C1E6-3017-4DF7-B5A6-E4E784DC80F1}" destId="{E6F08777-0C94-4543-939D-A36EF9A6D03D}" srcOrd="8" destOrd="0" presId="urn:microsoft.com/office/officeart/2005/8/layout/cycle1"/>
    <dgm:cxn modelId="{6D14E8A1-D526-4863-90D1-DA7EED2115BB}" type="presParOf" srcId="{F2F3C1E6-3017-4DF7-B5A6-E4E784DC80F1}" destId="{3F9BB6F8-9B7C-4707-815A-08723F998358}" srcOrd="9" destOrd="0" presId="urn:microsoft.com/office/officeart/2005/8/layout/cycle1"/>
    <dgm:cxn modelId="{D9663B4C-24C5-4BAF-BAEB-4B9F4B791E6D}" type="presParOf" srcId="{F2F3C1E6-3017-4DF7-B5A6-E4E784DC80F1}" destId="{D46A56E4-4B78-45F3-912F-C6CF3E2BC4FB}" srcOrd="10" destOrd="0" presId="urn:microsoft.com/office/officeart/2005/8/layout/cycle1"/>
    <dgm:cxn modelId="{B397892E-5A29-4BCB-A5CD-587D28905B39}" type="presParOf" srcId="{F2F3C1E6-3017-4DF7-B5A6-E4E784DC80F1}" destId="{BC7B4E54-ADA6-4452-8BDC-378FBF58DE99}" srcOrd="11" destOrd="0" presId="urn:microsoft.com/office/officeart/2005/8/layout/cycle1"/>
    <dgm:cxn modelId="{1DB316A4-456C-4F54-9BB5-784963329D9B}" type="presParOf" srcId="{F2F3C1E6-3017-4DF7-B5A6-E4E784DC80F1}" destId="{A98F58ED-1676-472D-A5BC-80CABD3BFCCF}" srcOrd="12" destOrd="0" presId="urn:microsoft.com/office/officeart/2005/8/layout/cycle1"/>
    <dgm:cxn modelId="{F70466E8-7906-4525-92D9-21A5B02625BE}" type="presParOf" srcId="{F2F3C1E6-3017-4DF7-B5A6-E4E784DC80F1}" destId="{2122F481-563B-4B7E-B295-43AAA6073FB4}" srcOrd="13" destOrd="0" presId="urn:microsoft.com/office/officeart/2005/8/layout/cycle1"/>
    <dgm:cxn modelId="{458EFE94-24B1-4D1C-8366-477405119488}" type="presParOf" srcId="{F2F3C1E6-3017-4DF7-B5A6-E4E784DC80F1}" destId="{76C7CCCC-F1E4-46A2-9AE2-823541A1E2D0}" srcOrd="14" destOrd="0" presId="urn:microsoft.com/office/officeart/2005/8/layout/cycle1"/>
    <dgm:cxn modelId="{7F1C201A-F862-4E50-879F-CE420DA825EF}" type="presParOf" srcId="{F2F3C1E6-3017-4DF7-B5A6-E4E784DC80F1}" destId="{624F988B-170E-4BDA-AA5E-E21B6ACE7D09}" srcOrd="15" destOrd="0" presId="urn:microsoft.com/office/officeart/2005/8/layout/cycle1"/>
    <dgm:cxn modelId="{34090EC4-6725-4296-B427-1284DB753189}" type="presParOf" srcId="{F2F3C1E6-3017-4DF7-B5A6-E4E784DC80F1}" destId="{C911806A-C389-46AE-95B8-4465B2E9D1D8}" srcOrd="16" destOrd="0" presId="urn:microsoft.com/office/officeart/2005/8/layout/cycle1"/>
    <dgm:cxn modelId="{B22F19D0-7CB1-4872-99A9-039801706F33}" type="presParOf" srcId="{F2F3C1E6-3017-4DF7-B5A6-E4E784DC80F1}" destId="{64E57A6E-1E34-4CD7-A8F6-CCF2BC9A3B0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9F44B-8B67-4324-8F5C-C84A86DAF502}">
      <dsp:nvSpPr>
        <dsp:cNvPr id="0" name=""/>
        <dsp:cNvSpPr/>
      </dsp:nvSpPr>
      <dsp:spPr>
        <a:xfrm>
          <a:off x="5370" y="522264"/>
          <a:ext cx="1997932" cy="799173"/>
        </a:xfrm>
        <a:prstGeom prst="chevr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Power Input </a:t>
          </a:r>
          <a:r>
            <a:rPr lang="en-US" sz="1200" i="1" kern="1200" dirty="0"/>
            <a:t>380 V or Generator</a:t>
          </a:r>
          <a:endParaRPr lang="en-NG" sz="1300" i="1" kern="1200" dirty="0"/>
        </a:p>
      </dsp:txBody>
      <dsp:txXfrm>
        <a:off x="404957" y="522264"/>
        <a:ext cx="1198759" cy="799173"/>
      </dsp:txXfrm>
    </dsp:sp>
    <dsp:sp modelId="{0B2060BC-BBC9-48EA-AE05-EA9D746D2B07}">
      <dsp:nvSpPr>
        <dsp:cNvPr id="0" name=""/>
        <dsp:cNvSpPr/>
      </dsp:nvSpPr>
      <dsp:spPr>
        <a:xfrm>
          <a:off x="1803510" y="522264"/>
          <a:ext cx="1997932" cy="799173"/>
        </a:xfrm>
        <a:prstGeom prst="chevron">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EPI </a:t>
          </a:r>
          <a:r>
            <a:rPr lang="en-US" sz="1300" kern="1200" dirty="0"/>
            <a:t>         </a:t>
          </a:r>
          <a:r>
            <a:rPr lang="en-US" sz="1200" i="1" kern="1200" dirty="0"/>
            <a:t>Energy Stored</a:t>
          </a:r>
          <a:endParaRPr lang="en-NG" sz="1300" i="1" kern="1200" dirty="0"/>
        </a:p>
      </dsp:txBody>
      <dsp:txXfrm>
        <a:off x="2203097" y="522264"/>
        <a:ext cx="1198759" cy="799173"/>
      </dsp:txXfrm>
    </dsp:sp>
    <dsp:sp modelId="{B530B98E-F817-4550-A95B-A2DB78E0E551}">
      <dsp:nvSpPr>
        <dsp:cNvPr id="0" name=""/>
        <dsp:cNvSpPr/>
      </dsp:nvSpPr>
      <dsp:spPr>
        <a:xfrm>
          <a:off x="3601650" y="522264"/>
          <a:ext cx="1997932" cy="799173"/>
        </a:xfrm>
        <a:prstGeom prst="chevron">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Discharge</a:t>
          </a:r>
          <a:r>
            <a:rPr lang="en-US" sz="1300" kern="1200" dirty="0"/>
            <a:t> </a:t>
          </a:r>
          <a:r>
            <a:rPr lang="en-US" sz="1200" i="1" kern="1200" dirty="0"/>
            <a:t>High Voltage High Current</a:t>
          </a:r>
          <a:endParaRPr lang="en-NG" sz="1300" i="1" kern="1200" dirty="0"/>
        </a:p>
      </dsp:txBody>
      <dsp:txXfrm>
        <a:off x="4001237" y="522264"/>
        <a:ext cx="1198759" cy="799173"/>
      </dsp:txXfrm>
    </dsp:sp>
    <dsp:sp modelId="{17F47110-929A-4C5B-A8EE-F81F9DBF40D5}">
      <dsp:nvSpPr>
        <dsp:cNvPr id="0" name=""/>
        <dsp:cNvSpPr/>
      </dsp:nvSpPr>
      <dsp:spPr>
        <a:xfrm>
          <a:off x="5399789" y="522264"/>
          <a:ext cx="1997932" cy="799173"/>
        </a:xfrm>
        <a:prstGeom prst="chevron">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Cell Reaction</a:t>
          </a:r>
          <a:r>
            <a:rPr lang="en-US" sz="1300" kern="1200" dirty="0"/>
            <a:t> </a:t>
          </a:r>
          <a:r>
            <a:rPr lang="en-US" sz="1200" i="1" kern="1200" dirty="0"/>
            <a:t>Convert to plasma stage</a:t>
          </a:r>
          <a:endParaRPr lang="en-NG" sz="1300" i="1" kern="1200" dirty="0"/>
        </a:p>
      </dsp:txBody>
      <dsp:txXfrm>
        <a:off x="5799376" y="522264"/>
        <a:ext cx="1198759" cy="799173"/>
      </dsp:txXfrm>
    </dsp:sp>
    <dsp:sp modelId="{255727FA-9A96-4220-8F85-5329953AD9BC}">
      <dsp:nvSpPr>
        <dsp:cNvPr id="0" name=""/>
        <dsp:cNvSpPr/>
      </dsp:nvSpPr>
      <dsp:spPr>
        <a:xfrm>
          <a:off x="7197929" y="522264"/>
          <a:ext cx="1997932" cy="799173"/>
        </a:xfrm>
        <a:prstGeom prst="chevron">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Thermite Reaction </a:t>
          </a:r>
          <a:r>
            <a:rPr lang="en-US" sz="1200" i="1" kern="1200" dirty="0"/>
            <a:t>Impact Energy</a:t>
          </a:r>
          <a:endParaRPr lang="en-NG" sz="1300" i="1" kern="1200" dirty="0"/>
        </a:p>
      </dsp:txBody>
      <dsp:txXfrm>
        <a:off x="7597516" y="522264"/>
        <a:ext cx="1198759" cy="799173"/>
      </dsp:txXfrm>
    </dsp:sp>
    <dsp:sp modelId="{A87901AE-1545-4849-AB01-6E9AAAFE07BF}">
      <dsp:nvSpPr>
        <dsp:cNvPr id="0" name=""/>
        <dsp:cNvSpPr/>
      </dsp:nvSpPr>
      <dsp:spPr>
        <a:xfrm>
          <a:off x="8996069" y="522264"/>
          <a:ext cx="1997932" cy="799173"/>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Rock Breaking</a:t>
          </a:r>
          <a:endParaRPr lang="en-NG" sz="1600" b="1" kern="1200" dirty="0"/>
        </a:p>
      </dsp:txBody>
      <dsp:txXfrm>
        <a:off x="9395656" y="522264"/>
        <a:ext cx="1198759" cy="799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4D04E-4676-4573-8B43-50AD90D54BE6}">
      <dsp:nvSpPr>
        <dsp:cNvPr id="0" name=""/>
        <dsp:cNvSpPr/>
      </dsp:nvSpPr>
      <dsp:spPr>
        <a:xfrm>
          <a:off x="3090616" y="10827"/>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Drill Holes</a:t>
          </a:r>
          <a:endParaRPr lang="en-NG" sz="1300" kern="1200" dirty="0"/>
        </a:p>
      </dsp:txBody>
      <dsp:txXfrm>
        <a:off x="3090616" y="10827"/>
        <a:ext cx="837102" cy="837102"/>
      </dsp:txXfrm>
    </dsp:sp>
    <dsp:sp modelId="{22A39ED1-999E-4C71-B54E-6B9FECDB3330}">
      <dsp:nvSpPr>
        <dsp:cNvPr id="0" name=""/>
        <dsp:cNvSpPr/>
      </dsp:nvSpPr>
      <dsp:spPr>
        <a:xfrm>
          <a:off x="527289" y="2004"/>
          <a:ext cx="4093730" cy="4093730"/>
        </a:xfrm>
        <a:prstGeom prst="circularArrow">
          <a:avLst>
            <a:gd name="adj1" fmla="val 3987"/>
            <a:gd name="adj2" fmla="val 250123"/>
            <a:gd name="adj3" fmla="val 20573863"/>
            <a:gd name="adj4" fmla="val 18982252"/>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EE3A0-5D42-4108-BEDB-4844F8FF3E57}">
      <dsp:nvSpPr>
        <dsp:cNvPr id="0" name=""/>
        <dsp:cNvSpPr/>
      </dsp:nvSpPr>
      <dsp:spPr>
        <a:xfrm>
          <a:off x="4025630" y="1630318"/>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Insert Plasma Cell</a:t>
          </a:r>
          <a:endParaRPr lang="en-NG" sz="1300" kern="1200" dirty="0"/>
        </a:p>
      </dsp:txBody>
      <dsp:txXfrm>
        <a:off x="4025630" y="1630318"/>
        <a:ext cx="837102" cy="837102"/>
      </dsp:txXfrm>
    </dsp:sp>
    <dsp:sp modelId="{804ABA18-47AF-4AB7-8F89-07E3BC98E808}">
      <dsp:nvSpPr>
        <dsp:cNvPr id="0" name=""/>
        <dsp:cNvSpPr/>
      </dsp:nvSpPr>
      <dsp:spPr>
        <a:xfrm>
          <a:off x="499648" y="149138"/>
          <a:ext cx="4093730" cy="4093730"/>
        </a:xfrm>
        <a:prstGeom prst="circularArrow">
          <a:avLst>
            <a:gd name="adj1" fmla="val 3987"/>
            <a:gd name="adj2" fmla="val 250123"/>
            <a:gd name="adj3" fmla="val 1847804"/>
            <a:gd name="adj4" fmla="val 500727"/>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090DB-4990-46B9-8705-F0E30985415D}">
      <dsp:nvSpPr>
        <dsp:cNvPr id="0" name=""/>
        <dsp:cNvSpPr/>
      </dsp:nvSpPr>
      <dsp:spPr>
        <a:xfrm>
          <a:off x="3241894" y="3233449"/>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Use sand / Smart Stem to plug hole</a:t>
          </a:r>
          <a:endParaRPr lang="en-NG" sz="1300" kern="1200" dirty="0"/>
        </a:p>
      </dsp:txBody>
      <dsp:txXfrm>
        <a:off x="3241894" y="3233449"/>
        <a:ext cx="837102" cy="837102"/>
      </dsp:txXfrm>
    </dsp:sp>
    <dsp:sp modelId="{E6F08777-0C94-4543-939D-A36EF9A6D03D}">
      <dsp:nvSpPr>
        <dsp:cNvPr id="0" name=""/>
        <dsp:cNvSpPr/>
      </dsp:nvSpPr>
      <dsp:spPr>
        <a:xfrm>
          <a:off x="633549" y="36001"/>
          <a:ext cx="4093730" cy="4093730"/>
        </a:xfrm>
        <a:prstGeom prst="circularArrow">
          <a:avLst>
            <a:gd name="adj1" fmla="val 3987"/>
            <a:gd name="adj2" fmla="val 250123"/>
            <a:gd name="adj3" fmla="val 6316940"/>
            <a:gd name="adj4" fmla="val 4351635"/>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A56E4-4B78-45F3-912F-C6CF3E2BC4FB}">
      <dsp:nvSpPr>
        <dsp:cNvPr id="0" name=""/>
        <dsp:cNvSpPr/>
      </dsp:nvSpPr>
      <dsp:spPr>
        <a:xfrm>
          <a:off x="1220589" y="3249809"/>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Charge EPI using generator</a:t>
          </a:r>
          <a:endParaRPr lang="en-NG" sz="1300" kern="1200" dirty="0"/>
        </a:p>
      </dsp:txBody>
      <dsp:txXfrm>
        <a:off x="1220589" y="3249809"/>
        <a:ext cx="837102" cy="837102"/>
      </dsp:txXfrm>
    </dsp:sp>
    <dsp:sp modelId="{BC7B4E54-ADA6-4452-8BDC-378FBF58DE99}">
      <dsp:nvSpPr>
        <dsp:cNvPr id="0" name=""/>
        <dsp:cNvSpPr/>
      </dsp:nvSpPr>
      <dsp:spPr>
        <a:xfrm>
          <a:off x="527289" y="2004"/>
          <a:ext cx="4093730" cy="4093730"/>
        </a:xfrm>
        <a:prstGeom prst="circularArrow">
          <a:avLst>
            <a:gd name="adj1" fmla="val 3987"/>
            <a:gd name="adj2" fmla="val 250123"/>
            <a:gd name="adj3" fmla="val 9773863"/>
            <a:gd name="adj4" fmla="val 8182252"/>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2F481-563B-4B7E-B295-43AAA6073FB4}">
      <dsp:nvSpPr>
        <dsp:cNvPr id="0" name=""/>
        <dsp:cNvSpPr/>
      </dsp:nvSpPr>
      <dsp:spPr>
        <a:xfrm>
          <a:off x="285575" y="1630318"/>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Provide Pulse to Cells</a:t>
          </a:r>
        </a:p>
      </dsp:txBody>
      <dsp:txXfrm>
        <a:off x="285575" y="1630318"/>
        <a:ext cx="837102" cy="837102"/>
      </dsp:txXfrm>
    </dsp:sp>
    <dsp:sp modelId="{76C7CCCC-F1E4-46A2-9AE2-823541A1E2D0}">
      <dsp:nvSpPr>
        <dsp:cNvPr id="0" name=""/>
        <dsp:cNvSpPr/>
      </dsp:nvSpPr>
      <dsp:spPr>
        <a:xfrm>
          <a:off x="527289" y="2004"/>
          <a:ext cx="4093730" cy="4093730"/>
        </a:xfrm>
        <a:prstGeom prst="circularArrow">
          <a:avLst>
            <a:gd name="adj1" fmla="val 3987"/>
            <a:gd name="adj2" fmla="val 250123"/>
            <a:gd name="adj3" fmla="val 13167625"/>
            <a:gd name="adj4" fmla="val 11576014"/>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1806A-C389-46AE-95B8-4465B2E9D1D8}">
      <dsp:nvSpPr>
        <dsp:cNvPr id="0" name=""/>
        <dsp:cNvSpPr/>
      </dsp:nvSpPr>
      <dsp:spPr>
        <a:xfrm>
          <a:off x="1220589" y="10827"/>
          <a:ext cx="837102" cy="83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Remove fragmented rock</a:t>
          </a:r>
        </a:p>
      </dsp:txBody>
      <dsp:txXfrm>
        <a:off x="1220589" y="10827"/>
        <a:ext cx="837102" cy="837102"/>
      </dsp:txXfrm>
    </dsp:sp>
    <dsp:sp modelId="{64E57A6E-1E34-4CD7-A8F6-CCF2BC9A3B0B}">
      <dsp:nvSpPr>
        <dsp:cNvPr id="0" name=""/>
        <dsp:cNvSpPr/>
      </dsp:nvSpPr>
      <dsp:spPr>
        <a:xfrm>
          <a:off x="527289" y="2004"/>
          <a:ext cx="4093730" cy="4093730"/>
        </a:xfrm>
        <a:prstGeom prst="circularArrow">
          <a:avLst>
            <a:gd name="adj1" fmla="val 3987"/>
            <a:gd name="adj2" fmla="val 250123"/>
            <a:gd name="adj3" fmla="val 16911814"/>
            <a:gd name="adj4" fmla="val 15238063"/>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3/15/2024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0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3/15/2024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4248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3/15/2024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8408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172821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1774209"/>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55989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321184"/>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3/15/2024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095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3/15/2024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7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3/15/2024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927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3/15/2024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561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3/15/2024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016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3/15/2024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314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3/15/2024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015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3/15/2024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7408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9334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KfYQA0HtWc" TargetMode="External"/><Relationship Id="rId2" Type="http://schemas.openxmlformats.org/officeDocument/2006/relationships/hyperlink" Target="https://youtu.be/RUMcLvFJy3Q" TargetMode="External"/><Relationship Id="rId1" Type="http://schemas.openxmlformats.org/officeDocument/2006/relationships/slideLayout" Target="../slideLayouts/slideLayout2.xml"/><Relationship Id="rId5" Type="http://schemas.openxmlformats.org/officeDocument/2006/relationships/hyperlink" Target="https://youtu.be/RsytGgPlpRw" TargetMode="External"/><Relationship Id="rId4" Type="http://schemas.openxmlformats.org/officeDocument/2006/relationships/hyperlink" Target="https://youtu.be/NJe8bmjmpz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yashpatel.2910@outloo.com" TargetMode="External"/><Relationship Id="rId2" Type="http://schemas.openxmlformats.org/officeDocument/2006/relationships/hyperlink" Target="mailto:sumul.patel@dattatreyainc.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DB79-ECD6-D691-BB68-4319B99A0C19}"/>
              </a:ext>
            </a:extLst>
          </p:cNvPr>
          <p:cNvSpPr>
            <a:spLocks noGrp="1"/>
          </p:cNvSpPr>
          <p:nvPr>
            <p:ph type="ctrTitle"/>
          </p:nvPr>
        </p:nvSpPr>
        <p:spPr/>
        <p:txBody>
          <a:bodyPr>
            <a:normAutofit/>
          </a:bodyPr>
          <a:lstStyle/>
          <a:p>
            <a:r>
              <a:rPr lang="en-US" sz="6600" b="1" dirty="0"/>
              <a:t>Pulse Plasma </a:t>
            </a:r>
            <a:br>
              <a:rPr lang="en-US" sz="6600" b="1" dirty="0"/>
            </a:br>
            <a:r>
              <a:rPr lang="en-US" sz="6600" b="1" dirty="0"/>
              <a:t>Rock Fragmentation</a:t>
            </a:r>
            <a:endParaRPr lang="en-NG" sz="6600" b="1" dirty="0"/>
          </a:p>
        </p:txBody>
      </p:sp>
      <p:sp>
        <p:nvSpPr>
          <p:cNvPr id="3" name="Subtitle 2">
            <a:extLst>
              <a:ext uri="{FF2B5EF4-FFF2-40B4-BE49-F238E27FC236}">
                <a16:creationId xmlns:a16="http://schemas.microsoft.com/office/drawing/2014/main" id="{6EFE1BE9-3851-E515-66F4-B825F3DF807E}"/>
              </a:ext>
            </a:extLst>
          </p:cNvPr>
          <p:cNvSpPr>
            <a:spLocks noGrp="1"/>
          </p:cNvSpPr>
          <p:nvPr>
            <p:ph type="subTitle" idx="1"/>
          </p:nvPr>
        </p:nvSpPr>
        <p:spPr/>
        <p:txBody>
          <a:bodyPr/>
          <a:lstStyle/>
          <a:p>
            <a:r>
              <a:rPr lang="en-US" dirty="0"/>
              <a:t>Delivering a unique eco-friendly non-explosive rock fragmentation solution </a:t>
            </a:r>
            <a:endParaRPr lang="en-NG" dirty="0"/>
          </a:p>
        </p:txBody>
      </p:sp>
      <p:pic>
        <p:nvPicPr>
          <p:cNvPr id="4" name="Picture 5" descr="C:\Users\Yash\Desktop\Dattatreya\logo.png">
            <a:extLst>
              <a:ext uri="{FF2B5EF4-FFF2-40B4-BE49-F238E27FC236}">
                <a16:creationId xmlns:a16="http://schemas.microsoft.com/office/drawing/2014/main" id="{8ED5A011-C954-D255-345C-1ED54FD4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0" y="6032294"/>
            <a:ext cx="2019013" cy="29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086E9E-D776-D760-0E9B-36248ACB7883}"/>
              </a:ext>
            </a:extLst>
          </p:cNvPr>
          <p:cNvSpPr txBox="1"/>
          <p:nvPr/>
        </p:nvSpPr>
        <p:spPr>
          <a:xfrm>
            <a:off x="2875780" y="5997184"/>
            <a:ext cx="296876" cy="369332"/>
          </a:xfrm>
          <a:prstGeom prst="rect">
            <a:avLst/>
          </a:prstGeom>
          <a:noFill/>
        </p:spPr>
        <p:txBody>
          <a:bodyPr wrap="none" rtlCol="0">
            <a:spAutoFit/>
          </a:bodyPr>
          <a:lstStyle/>
          <a:p>
            <a:r>
              <a:rPr lang="en-US" dirty="0"/>
              <a:t>x</a:t>
            </a:r>
            <a:endParaRPr lang="en-NG" dirty="0"/>
          </a:p>
        </p:txBody>
      </p:sp>
      <p:pic>
        <p:nvPicPr>
          <p:cNvPr id="8" name="Picture 7">
            <a:extLst>
              <a:ext uri="{FF2B5EF4-FFF2-40B4-BE49-F238E27FC236}">
                <a16:creationId xmlns:a16="http://schemas.microsoft.com/office/drawing/2014/main" id="{1AB5B5EA-9AEF-DAE1-658B-DAFF19E85123}"/>
              </a:ext>
            </a:extLst>
          </p:cNvPr>
          <p:cNvPicPr>
            <a:picLocks noChangeAspect="1"/>
          </p:cNvPicPr>
          <p:nvPr/>
        </p:nvPicPr>
        <p:blipFill>
          <a:blip r:embed="rId3"/>
          <a:stretch>
            <a:fillRect/>
          </a:stretch>
        </p:blipFill>
        <p:spPr>
          <a:xfrm>
            <a:off x="3368073" y="5911316"/>
            <a:ext cx="3543607" cy="541067"/>
          </a:xfrm>
          <a:prstGeom prst="rect">
            <a:avLst/>
          </a:prstGeom>
        </p:spPr>
      </p:pic>
    </p:spTree>
    <p:extLst>
      <p:ext uri="{BB962C8B-B14F-4D97-AF65-F5344CB8AC3E}">
        <p14:creationId xmlns:p14="http://schemas.microsoft.com/office/powerpoint/2010/main" val="2168332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9F97-BF61-F489-A529-F5A30B1F58D0}"/>
              </a:ext>
            </a:extLst>
          </p:cNvPr>
          <p:cNvSpPr>
            <a:spLocks noGrp="1"/>
          </p:cNvSpPr>
          <p:nvPr>
            <p:ph type="title"/>
          </p:nvPr>
        </p:nvSpPr>
        <p:spPr/>
        <p:txBody>
          <a:bodyPr/>
          <a:lstStyle/>
          <a:p>
            <a:r>
              <a:rPr lang="en-US" b="1"/>
              <a:t>Pulse Plasma Application</a:t>
            </a:r>
            <a:endParaRPr lang="en-NG" b="1" dirty="0"/>
          </a:p>
        </p:txBody>
      </p:sp>
      <p:graphicFrame>
        <p:nvGraphicFramePr>
          <p:cNvPr id="4" name="Content Placeholder 3">
            <a:extLst>
              <a:ext uri="{FF2B5EF4-FFF2-40B4-BE49-F238E27FC236}">
                <a16:creationId xmlns:a16="http://schemas.microsoft.com/office/drawing/2014/main" id="{8E770AAD-6BBF-5EB3-BACC-6B27F0EBE06B}"/>
              </a:ext>
            </a:extLst>
          </p:cNvPr>
          <p:cNvGraphicFramePr>
            <a:graphicFrameLocks noGrp="1"/>
          </p:cNvGraphicFramePr>
          <p:nvPr>
            <p:ph idx="1"/>
            <p:extLst>
              <p:ext uri="{D42A27DB-BD31-4B8C-83A1-F6EECF244321}">
                <p14:modId xmlns:p14="http://schemas.microsoft.com/office/powerpoint/2010/main" val="228152128"/>
              </p:ext>
            </p:extLst>
          </p:nvPr>
        </p:nvGraphicFramePr>
        <p:xfrm>
          <a:off x="74233" y="2242366"/>
          <a:ext cx="5148309" cy="409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393D512-59E9-14F3-B2E6-76EBC062358D}"/>
              </a:ext>
            </a:extLst>
          </p:cNvPr>
          <p:cNvSpPr txBox="1"/>
          <p:nvPr/>
        </p:nvSpPr>
        <p:spPr>
          <a:xfrm>
            <a:off x="5509146" y="2229133"/>
            <a:ext cx="5964071" cy="4278094"/>
          </a:xfrm>
          <a:prstGeom prst="rect">
            <a:avLst/>
          </a:prstGeom>
          <a:noFill/>
        </p:spPr>
        <p:txBody>
          <a:bodyPr wrap="square" rtlCol="0">
            <a:spAutoFit/>
          </a:bodyPr>
          <a:lstStyle/>
          <a:p>
            <a:r>
              <a:rPr lang="en-US" sz="1600" b="1" dirty="0"/>
              <a:t>Key Highlights</a:t>
            </a:r>
          </a:p>
          <a:p>
            <a:endParaRPr lang="en-US" sz="1600" b="1" u="sng" dirty="0"/>
          </a:p>
          <a:p>
            <a:pPr marL="285750" indent="-285750">
              <a:buFont typeface="Arial" panose="020B0604020202020204" pitchFamily="34" charset="0"/>
              <a:buChar char="•"/>
            </a:pPr>
            <a:r>
              <a:rPr lang="en-US" sz="1600" dirty="0"/>
              <a:t>Drill Hole details</a:t>
            </a:r>
          </a:p>
          <a:p>
            <a:pPr marL="742950" lvl="1" indent="-285750">
              <a:buFont typeface="Arial" panose="020B0604020202020204" pitchFamily="34" charset="0"/>
              <a:buChar char="•"/>
            </a:pPr>
            <a:r>
              <a:rPr lang="en-US" sz="1600" dirty="0"/>
              <a:t>Hole Diameter : </a:t>
            </a:r>
            <a:r>
              <a:rPr lang="en-US" sz="1600" b="1" dirty="0"/>
              <a:t>51 mm</a:t>
            </a:r>
          </a:p>
          <a:p>
            <a:pPr marL="742950" lvl="1" indent="-285750">
              <a:buFont typeface="Arial" panose="020B0604020202020204" pitchFamily="34" charset="0"/>
              <a:buChar char="•"/>
            </a:pPr>
            <a:r>
              <a:rPr lang="en-US" sz="1600" dirty="0"/>
              <a:t>Hole Depth </a:t>
            </a:r>
            <a:r>
              <a:rPr lang="en-US" sz="1600" b="1" dirty="0"/>
              <a:t>: 2.4 to 3 m</a:t>
            </a:r>
          </a:p>
          <a:p>
            <a:pPr marL="285750" indent="-285750">
              <a:buFont typeface="Arial" panose="020B0604020202020204" pitchFamily="34" charset="0"/>
              <a:buChar char="•"/>
            </a:pPr>
            <a:r>
              <a:rPr lang="en-US" sz="1600" dirty="0"/>
              <a:t>1 hole will consume 1 plasma cell</a:t>
            </a:r>
          </a:p>
          <a:p>
            <a:pPr marL="285750" indent="-285750">
              <a:buFont typeface="Arial" panose="020B0604020202020204" pitchFamily="34" charset="0"/>
              <a:buChar char="•"/>
            </a:pPr>
            <a:r>
              <a:rPr lang="en-US" sz="1600" b="1" dirty="0"/>
              <a:t>Multiple cells are connected in every pulse plasma cycle</a:t>
            </a:r>
            <a:r>
              <a:rPr lang="en-US" sz="1600" dirty="0"/>
              <a:t> depending on rock strata and project requirements</a:t>
            </a:r>
          </a:p>
          <a:p>
            <a:pPr marL="285750" indent="-285750">
              <a:buFont typeface="Arial" panose="020B0604020202020204" pitchFamily="34" charset="0"/>
              <a:buChar char="•"/>
            </a:pPr>
            <a:r>
              <a:rPr lang="en-US" sz="1600" dirty="0"/>
              <a:t>1 cycle from the stage of inserting cells to rock breaking will take about 3 - 5 mins</a:t>
            </a:r>
          </a:p>
          <a:p>
            <a:pPr marL="285750" indent="-285750">
              <a:buFont typeface="Arial" panose="020B0604020202020204" pitchFamily="34" charset="0"/>
              <a:buChar char="•"/>
            </a:pPr>
            <a:r>
              <a:rPr lang="en-US" sz="1600" dirty="0"/>
              <a:t>Usage of rubber mats above the holes during the fragmentation is mandatory for safety purposes</a:t>
            </a:r>
          </a:p>
          <a:p>
            <a:pPr marL="285750" indent="-285750">
              <a:buFont typeface="Arial" panose="020B0604020202020204" pitchFamily="34" charset="0"/>
              <a:buChar char="•"/>
            </a:pPr>
            <a:r>
              <a:rPr lang="en-US" sz="1600" b="1" dirty="0"/>
              <a:t>Presence of Korean Expatriates</a:t>
            </a:r>
            <a:r>
              <a:rPr lang="en-US" sz="1600" dirty="0"/>
              <a:t> along with Dattatreya Inc. Project Managers mandatory for project execution</a:t>
            </a:r>
          </a:p>
          <a:p>
            <a:pPr marL="285750" indent="-285750">
              <a:buFont typeface="Arial" panose="020B0604020202020204" pitchFamily="34" charset="0"/>
              <a:buChar char="•"/>
            </a:pPr>
            <a:r>
              <a:rPr lang="en-US" sz="1600" dirty="0"/>
              <a:t>Only Korean Expatriates are permitted to use the plasma cells along with EPI</a:t>
            </a:r>
          </a:p>
          <a:p>
            <a:pPr marL="285750" indent="-285750">
              <a:buFont typeface="Arial" panose="020B0604020202020204" pitchFamily="34" charset="0"/>
              <a:buChar char="•"/>
            </a:pPr>
            <a:endParaRPr lang="en-NG" sz="1600" dirty="0"/>
          </a:p>
        </p:txBody>
      </p:sp>
      <p:cxnSp>
        <p:nvCxnSpPr>
          <p:cNvPr id="6" name="Straight Connector 5">
            <a:extLst>
              <a:ext uri="{FF2B5EF4-FFF2-40B4-BE49-F238E27FC236}">
                <a16:creationId xmlns:a16="http://schemas.microsoft.com/office/drawing/2014/main" id="{B11C4CFF-F814-7B85-35CA-2AD7D6E897B6}"/>
              </a:ext>
            </a:extLst>
          </p:cNvPr>
          <p:cNvCxnSpPr>
            <a:cxnSpLocks/>
          </p:cNvCxnSpPr>
          <p:nvPr/>
        </p:nvCxnSpPr>
        <p:spPr>
          <a:xfrm>
            <a:off x="5199798" y="2110854"/>
            <a:ext cx="0" cy="4430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F5C11CD-848A-1AD8-A544-6D1D3447E5AE}"/>
              </a:ext>
            </a:extLst>
          </p:cNvPr>
          <p:cNvCxnSpPr/>
          <p:nvPr/>
        </p:nvCxnSpPr>
        <p:spPr>
          <a:xfrm>
            <a:off x="5308979" y="2624919"/>
            <a:ext cx="64371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65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F129-8329-4807-9431-E8098EE67E85}"/>
              </a:ext>
            </a:extLst>
          </p:cNvPr>
          <p:cNvSpPr>
            <a:spLocks noGrp="1"/>
          </p:cNvSpPr>
          <p:nvPr>
            <p:ph type="title"/>
          </p:nvPr>
        </p:nvSpPr>
        <p:spPr/>
        <p:txBody>
          <a:bodyPr/>
          <a:lstStyle/>
          <a:p>
            <a:r>
              <a:rPr lang="en-US" b="1" dirty="0"/>
              <a:t>Major Projects in India</a:t>
            </a:r>
            <a:endParaRPr lang="en-NG" b="1" dirty="0"/>
          </a:p>
        </p:txBody>
      </p:sp>
      <p:graphicFrame>
        <p:nvGraphicFramePr>
          <p:cNvPr id="5" name="Table 4">
            <a:extLst>
              <a:ext uri="{FF2B5EF4-FFF2-40B4-BE49-F238E27FC236}">
                <a16:creationId xmlns:a16="http://schemas.microsoft.com/office/drawing/2014/main" id="{51D29E0C-62F0-FF1F-260B-050B966508A3}"/>
              </a:ext>
            </a:extLst>
          </p:cNvPr>
          <p:cNvGraphicFramePr>
            <a:graphicFrameLocks noGrp="1"/>
          </p:cNvGraphicFramePr>
          <p:nvPr>
            <p:extLst>
              <p:ext uri="{D42A27DB-BD31-4B8C-83A1-F6EECF244321}">
                <p14:modId xmlns:p14="http://schemas.microsoft.com/office/powerpoint/2010/main" val="2656468479"/>
              </p:ext>
            </p:extLst>
          </p:nvPr>
        </p:nvGraphicFramePr>
        <p:xfrm>
          <a:off x="500584" y="1500760"/>
          <a:ext cx="11018290" cy="4989388"/>
        </p:xfrm>
        <a:graphic>
          <a:graphicData uri="http://schemas.openxmlformats.org/drawingml/2006/table">
            <a:tbl>
              <a:tblPr firstRow="1">
                <a:tableStyleId>{69012ECD-51FC-41F1-AA8D-1B2483CD663E}</a:tableStyleId>
              </a:tblPr>
              <a:tblGrid>
                <a:gridCol w="1100919">
                  <a:extLst>
                    <a:ext uri="{9D8B030D-6E8A-4147-A177-3AD203B41FA5}">
                      <a16:colId xmlns:a16="http://schemas.microsoft.com/office/drawing/2014/main" val="3618205618"/>
                    </a:ext>
                  </a:extLst>
                </a:gridCol>
                <a:gridCol w="2183642">
                  <a:extLst>
                    <a:ext uri="{9D8B030D-6E8A-4147-A177-3AD203B41FA5}">
                      <a16:colId xmlns:a16="http://schemas.microsoft.com/office/drawing/2014/main" val="2609980113"/>
                    </a:ext>
                  </a:extLst>
                </a:gridCol>
                <a:gridCol w="2529385">
                  <a:extLst>
                    <a:ext uri="{9D8B030D-6E8A-4147-A177-3AD203B41FA5}">
                      <a16:colId xmlns:a16="http://schemas.microsoft.com/office/drawing/2014/main" val="1973688915"/>
                    </a:ext>
                  </a:extLst>
                </a:gridCol>
                <a:gridCol w="1665027">
                  <a:extLst>
                    <a:ext uri="{9D8B030D-6E8A-4147-A177-3AD203B41FA5}">
                      <a16:colId xmlns:a16="http://schemas.microsoft.com/office/drawing/2014/main" val="3524706920"/>
                    </a:ext>
                  </a:extLst>
                </a:gridCol>
                <a:gridCol w="3539317">
                  <a:extLst>
                    <a:ext uri="{9D8B030D-6E8A-4147-A177-3AD203B41FA5}">
                      <a16:colId xmlns:a16="http://schemas.microsoft.com/office/drawing/2014/main" val="2626052177"/>
                    </a:ext>
                  </a:extLst>
                </a:gridCol>
              </a:tblGrid>
              <a:tr h="402904">
                <a:tc>
                  <a:txBody>
                    <a:bodyPr/>
                    <a:lstStyle/>
                    <a:p>
                      <a:pPr algn="ctr"/>
                      <a:r>
                        <a:rPr lang="en-US" sz="1400" dirty="0"/>
                        <a:t>Sr No</a:t>
                      </a:r>
                      <a:endParaRPr lang="en-NG" sz="1400" dirty="0"/>
                    </a:p>
                  </a:txBody>
                  <a:tcPr anchor="ctr"/>
                </a:tc>
                <a:tc>
                  <a:txBody>
                    <a:bodyPr/>
                    <a:lstStyle/>
                    <a:p>
                      <a:r>
                        <a:rPr lang="en-US" sz="1400" dirty="0"/>
                        <a:t>Client Name</a:t>
                      </a:r>
                      <a:endParaRPr lang="en-NG" sz="1400" dirty="0"/>
                    </a:p>
                  </a:txBody>
                  <a:tcPr anchor="ctr"/>
                </a:tc>
                <a:tc>
                  <a:txBody>
                    <a:bodyPr/>
                    <a:lstStyle/>
                    <a:p>
                      <a:r>
                        <a:rPr lang="en-US" sz="1400" dirty="0"/>
                        <a:t>Contractor Name</a:t>
                      </a:r>
                      <a:endParaRPr lang="en-NG" sz="1400" dirty="0"/>
                    </a:p>
                  </a:txBody>
                  <a:tcPr anchor="ctr"/>
                </a:tc>
                <a:tc>
                  <a:txBody>
                    <a:bodyPr/>
                    <a:lstStyle/>
                    <a:p>
                      <a:r>
                        <a:rPr lang="en-US" sz="1400" dirty="0"/>
                        <a:t>Location</a:t>
                      </a:r>
                      <a:endParaRPr lang="en-NG" sz="1400" dirty="0"/>
                    </a:p>
                  </a:txBody>
                  <a:tcPr anchor="ctr"/>
                </a:tc>
                <a:tc>
                  <a:txBody>
                    <a:bodyPr/>
                    <a:lstStyle/>
                    <a:p>
                      <a:r>
                        <a:rPr lang="en-US" sz="1400" dirty="0"/>
                        <a:t>Project Details</a:t>
                      </a:r>
                      <a:endParaRPr lang="en-NG" sz="1400" dirty="0"/>
                    </a:p>
                  </a:txBody>
                  <a:tcPr anchor="ctr"/>
                </a:tc>
                <a:extLst>
                  <a:ext uri="{0D108BD9-81ED-4DB2-BD59-A6C34878D82A}">
                    <a16:rowId xmlns:a16="http://schemas.microsoft.com/office/drawing/2014/main" val="3853673429"/>
                  </a:ext>
                </a:extLst>
              </a:tr>
              <a:tr h="402904">
                <a:tc>
                  <a:txBody>
                    <a:bodyPr/>
                    <a:lstStyle/>
                    <a:p>
                      <a:pPr algn="ctr"/>
                      <a:r>
                        <a:rPr lang="en-US" sz="1400" dirty="0"/>
                        <a:t>1</a:t>
                      </a:r>
                      <a:endParaRPr lang="en-NG" sz="1400" dirty="0"/>
                    </a:p>
                  </a:txBody>
                  <a:tcPr anchor="ctr"/>
                </a:tc>
                <a:tc>
                  <a:txBody>
                    <a:bodyPr/>
                    <a:lstStyle/>
                    <a:p>
                      <a:r>
                        <a:rPr lang="en-US" sz="1400" dirty="0"/>
                        <a:t>MCGM</a:t>
                      </a:r>
                      <a:endParaRPr lang="en-NG" sz="1400" dirty="0"/>
                    </a:p>
                  </a:txBody>
                  <a:tcPr anchor="ctr"/>
                </a:tc>
                <a:tc>
                  <a:txBody>
                    <a:bodyPr/>
                    <a:lstStyle/>
                    <a:p>
                      <a:r>
                        <a:rPr lang="en-US" sz="1400" dirty="0"/>
                        <a:t>RPS Infraprojects Pvt Ltd</a:t>
                      </a:r>
                      <a:endParaRPr lang="en-NG" sz="1400" dirty="0"/>
                    </a:p>
                  </a:txBody>
                  <a:tcPr anchor="ctr"/>
                </a:tc>
                <a:tc>
                  <a:txBody>
                    <a:bodyPr/>
                    <a:lstStyle/>
                    <a:p>
                      <a:r>
                        <a:rPr lang="en-US" sz="1400" dirty="0"/>
                        <a:t>Mumbai</a:t>
                      </a:r>
                      <a:endParaRPr lang="en-NG" sz="1400" dirty="0"/>
                    </a:p>
                  </a:txBody>
                  <a:tcPr anchor="ctr"/>
                </a:tc>
                <a:tc>
                  <a:txBody>
                    <a:bodyPr/>
                    <a:lstStyle/>
                    <a:p>
                      <a:r>
                        <a:rPr lang="en-US" sz="1400" dirty="0"/>
                        <a:t>Mithi River Deepening</a:t>
                      </a:r>
                      <a:endParaRPr lang="en-NG" sz="1400" dirty="0"/>
                    </a:p>
                  </a:txBody>
                  <a:tcPr anchor="ctr"/>
                </a:tc>
                <a:extLst>
                  <a:ext uri="{0D108BD9-81ED-4DB2-BD59-A6C34878D82A}">
                    <a16:rowId xmlns:a16="http://schemas.microsoft.com/office/drawing/2014/main" val="2145000077"/>
                  </a:ext>
                </a:extLst>
              </a:tr>
              <a:tr h="562962">
                <a:tc>
                  <a:txBody>
                    <a:bodyPr/>
                    <a:lstStyle/>
                    <a:p>
                      <a:pPr algn="ctr"/>
                      <a:r>
                        <a:rPr lang="en-US" sz="1400" dirty="0"/>
                        <a:t>2</a:t>
                      </a:r>
                      <a:endParaRPr lang="en-NG" sz="1400" dirty="0"/>
                    </a:p>
                  </a:txBody>
                  <a:tcPr anchor="ctr"/>
                </a:tc>
                <a:tc>
                  <a:txBody>
                    <a:bodyPr/>
                    <a:lstStyle/>
                    <a:p>
                      <a:r>
                        <a:rPr lang="en-US" sz="1400" dirty="0"/>
                        <a:t>MCGM</a:t>
                      </a:r>
                      <a:endParaRPr lang="en-NG" sz="1400" dirty="0"/>
                    </a:p>
                  </a:txBody>
                  <a:tcPr anchor="ctr"/>
                </a:tc>
                <a:tc>
                  <a:txBody>
                    <a:bodyPr/>
                    <a:lstStyle/>
                    <a:p>
                      <a:r>
                        <a:rPr lang="en-US" sz="1400" dirty="0"/>
                        <a:t>Relcon Infrastructure Pvt Ltd</a:t>
                      </a:r>
                      <a:endParaRPr lang="en-NG" sz="1400" dirty="0"/>
                    </a:p>
                  </a:txBody>
                  <a:tcPr anchor="ctr"/>
                </a:tc>
                <a:tc>
                  <a:txBody>
                    <a:bodyPr/>
                    <a:lstStyle/>
                    <a:p>
                      <a:r>
                        <a:rPr lang="en-US" sz="1400" dirty="0"/>
                        <a:t>Mumbai</a:t>
                      </a:r>
                      <a:endParaRPr lang="en-NG" sz="1400" dirty="0"/>
                    </a:p>
                  </a:txBody>
                  <a:tcPr anchor="ctr"/>
                </a:tc>
                <a:tc>
                  <a:txBody>
                    <a:bodyPr/>
                    <a:lstStyle/>
                    <a:p>
                      <a:r>
                        <a:rPr lang="en-US" sz="1400" dirty="0"/>
                        <a:t>Mithi River Deepening</a:t>
                      </a:r>
                      <a:endParaRPr lang="en-NG" sz="1400" dirty="0"/>
                    </a:p>
                  </a:txBody>
                  <a:tcPr anchor="ctr"/>
                </a:tc>
                <a:extLst>
                  <a:ext uri="{0D108BD9-81ED-4DB2-BD59-A6C34878D82A}">
                    <a16:rowId xmlns:a16="http://schemas.microsoft.com/office/drawing/2014/main" val="2252129905"/>
                  </a:ext>
                </a:extLst>
              </a:tr>
              <a:tr h="562962">
                <a:tc>
                  <a:txBody>
                    <a:bodyPr/>
                    <a:lstStyle/>
                    <a:p>
                      <a:pPr algn="ctr"/>
                      <a:r>
                        <a:rPr lang="en-US" sz="1400" dirty="0"/>
                        <a:t>3</a:t>
                      </a:r>
                      <a:endParaRPr lang="en-NG" sz="1400" dirty="0"/>
                    </a:p>
                  </a:txBody>
                  <a:tcPr anchor="ctr"/>
                </a:tc>
                <a:tc>
                  <a:txBody>
                    <a:bodyPr/>
                    <a:lstStyle/>
                    <a:p>
                      <a:r>
                        <a:rPr lang="en-US" sz="1400" dirty="0"/>
                        <a:t>Hiranandani Group</a:t>
                      </a:r>
                      <a:endParaRPr lang="en-NG" sz="1400" dirty="0"/>
                    </a:p>
                  </a:txBody>
                  <a:tcPr anchor="ctr"/>
                </a:tc>
                <a:tc>
                  <a:txBody>
                    <a:bodyPr/>
                    <a:lstStyle/>
                    <a:p>
                      <a:r>
                        <a:rPr lang="en-US" sz="1400" dirty="0"/>
                        <a:t>Jyoti Infrastructure Pvt Ltd</a:t>
                      </a:r>
                      <a:endParaRPr lang="en-NG" sz="1400" dirty="0"/>
                    </a:p>
                  </a:txBody>
                  <a:tcPr anchor="ctr"/>
                </a:tc>
                <a:tc>
                  <a:txBody>
                    <a:bodyPr/>
                    <a:lstStyle/>
                    <a:p>
                      <a:r>
                        <a:rPr lang="en-US" sz="1400" dirty="0"/>
                        <a:t>Mumbai</a:t>
                      </a:r>
                      <a:endParaRPr lang="en-NG" sz="1400" dirty="0"/>
                    </a:p>
                  </a:txBody>
                  <a:tcPr anchor="ctr"/>
                </a:tc>
                <a:tc>
                  <a:txBody>
                    <a:bodyPr/>
                    <a:lstStyle/>
                    <a:p>
                      <a:r>
                        <a:rPr lang="en-US" sz="1400" dirty="0"/>
                        <a:t>Building Foundation</a:t>
                      </a:r>
                      <a:endParaRPr lang="en-NG" sz="1400" dirty="0"/>
                    </a:p>
                  </a:txBody>
                  <a:tcPr anchor="ctr"/>
                </a:tc>
                <a:extLst>
                  <a:ext uri="{0D108BD9-81ED-4DB2-BD59-A6C34878D82A}">
                    <a16:rowId xmlns:a16="http://schemas.microsoft.com/office/drawing/2014/main" val="2958307519"/>
                  </a:ext>
                </a:extLst>
              </a:tr>
              <a:tr h="402904">
                <a:tc>
                  <a:txBody>
                    <a:bodyPr/>
                    <a:lstStyle/>
                    <a:p>
                      <a:pPr algn="ctr"/>
                      <a:r>
                        <a:rPr lang="en-US" sz="1400" dirty="0"/>
                        <a:t>4</a:t>
                      </a:r>
                      <a:endParaRPr lang="en-NG" sz="1400" dirty="0"/>
                    </a:p>
                  </a:txBody>
                  <a:tcPr anchor="ctr"/>
                </a:tc>
                <a:tc>
                  <a:txBody>
                    <a:bodyPr/>
                    <a:lstStyle/>
                    <a:p>
                      <a:r>
                        <a:rPr lang="en-US" sz="1400" dirty="0"/>
                        <a:t>Oberoi Realty</a:t>
                      </a:r>
                      <a:endParaRPr lang="en-NG" sz="1400" dirty="0"/>
                    </a:p>
                  </a:txBody>
                  <a:tcPr anchor="ctr"/>
                </a:tc>
                <a:tc>
                  <a:txBody>
                    <a:bodyPr/>
                    <a:lstStyle/>
                    <a:p>
                      <a:r>
                        <a:rPr lang="en-US" sz="1400" dirty="0"/>
                        <a:t>Vishwajeet Sood</a:t>
                      </a:r>
                      <a:endParaRPr lang="en-NG" sz="1400" dirty="0"/>
                    </a:p>
                  </a:txBody>
                  <a:tcPr anchor="ctr"/>
                </a:tc>
                <a:tc>
                  <a:txBody>
                    <a:bodyPr/>
                    <a:lstStyle/>
                    <a:p>
                      <a:r>
                        <a:rPr lang="en-US" sz="1400" dirty="0"/>
                        <a:t>Mumbai</a:t>
                      </a:r>
                      <a:endParaRPr lang="en-NG" sz="1400" dirty="0"/>
                    </a:p>
                  </a:txBody>
                  <a:tcPr anchor="ctr"/>
                </a:tc>
                <a:tc>
                  <a:txBody>
                    <a:bodyPr/>
                    <a:lstStyle/>
                    <a:p>
                      <a:r>
                        <a:rPr lang="en-US" sz="1400" dirty="0"/>
                        <a:t>Building Foundation</a:t>
                      </a:r>
                      <a:endParaRPr lang="en-NG" sz="1400" dirty="0"/>
                    </a:p>
                  </a:txBody>
                  <a:tcPr anchor="ctr"/>
                </a:tc>
                <a:extLst>
                  <a:ext uri="{0D108BD9-81ED-4DB2-BD59-A6C34878D82A}">
                    <a16:rowId xmlns:a16="http://schemas.microsoft.com/office/drawing/2014/main" val="2115479046"/>
                  </a:ext>
                </a:extLst>
              </a:tr>
              <a:tr h="562962">
                <a:tc>
                  <a:txBody>
                    <a:bodyPr/>
                    <a:lstStyle/>
                    <a:p>
                      <a:pPr algn="ctr"/>
                      <a:r>
                        <a:rPr lang="en-US" sz="1400" dirty="0"/>
                        <a:t>5</a:t>
                      </a:r>
                    </a:p>
                  </a:txBody>
                  <a:tcPr anchor="ctr"/>
                </a:tc>
                <a:tc>
                  <a:txBody>
                    <a:bodyPr/>
                    <a:lstStyle/>
                    <a:p>
                      <a:r>
                        <a:rPr lang="en-US" sz="1400" dirty="0"/>
                        <a:t>Bengaluru International Airport Authority</a:t>
                      </a:r>
                      <a:endParaRPr lang="en-NG" sz="1400" dirty="0"/>
                    </a:p>
                  </a:txBody>
                  <a:tcPr anchor="ctr"/>
                </a:tc>
                <a:tc>
                  <a:txBody>
                    <a:bodyPr/>
                    <a:lstStyle/>
                    <a:p>
                      <a:r>
                        <a:rPr lang="en-US" sz="1400" dirty="0"/>
                        <a:t>L&amp;T</a:t>
                      </a:r>
                      <a:endParaRPr lang="en-NG" sz="1400" dirty="0"/>
                    </a:p>
                  </a:txBody>
                  <a:tcPr anchor="ctr"/>
                </a:tc>
                <a:tc>
                  <a:txBody>
                    <a:bodyPr/>
                    <a:lstStyle/>
                    <a:p>
                      <a:r>
                        <a:rPr lang="en-US" sz="1400" dirty="0"/>
                        <a:t>Bengaluru</a:t>
                      </a:r>
                      <a:endParaRPr lang="en-NG" sz="1400" dirty="0"/>
                    </a:p>
                  </a:txBody>
                  <a:tcPr anchor="ctr"/>
                </a:tc>
                <a:tc>
                  <a:txBody>
                    <a:bodyPr/>
                    <a:lstStyle/>
                    <a:p>
                      <a:r>
                        <a:rPr lang="en-US" sz="1400" dirty="0"/>
                        <a:t>Airport terminal building Foundation</a:t>
                      </a:r>
                      <a:endParaRPr lang="en-NG" sz="1400" dirty="0"/>
                    </a:p>
                  </a:txBody>
                  <a:tcPr anchor="ctr"/>
                </a:tc>
                <a:extLst>
                  <a:ext uri="{0D108BD9-81ED-4DB2-BD59-A6C34878D82A}">
                    <a16:rowId xmlns:a16="http://schemas.microsoft.com/office/drawing/2014/main" val="3263068492"/>
                  </a:ext>
                </a:extLst>
              </a:tr>
              <a:tr h="562962">
                <a:tc>
                  <a:txBody>
                    <a:bodyPr/>
                    <a:lstStyle/>
                    <a:p>
                      <a:pPr algn="ctr"/>
                      <a:r>
                        <a:rPr lang="en-US" sz="1400" dirty="0"/>
                        <a:t>6</a:t>
                      </a:r>
                      <a:endParaRPr lang="en-NG" sz="1400" dirty="0"/>
                    </a:p>
                  </a:txBody>
                  <a:tcPr anchor="ctr"/>
                </a:tc>
                <a:tc>
                  <a:txBody>
                    <a:bodyPr/>
                    <a:lstStyle/>
                    <a:p>
                      <a:r>
                        <a:rPr lang="en-US" sz="1400" dirty="0"/>
                        <a:t>Delhi Metro Rail Corporation</a:t>
                      </a:r>
                      <a:endParaRPr lang="en-NG" sz="1400" dirty="0"/>
                    </a:p>
                  </a:txBody>
                  <a:tcPr anchor="ctr"/>
                </a:tc>
                <a:tc>
                  <a:txBody>
                    <a:bodyPr/>
                    <a:lstStyle/>
                    <a:p>
                      <a:r>
                        <a:rPr lang="en-US" sz="1400" dirty="0"/>
                        <a:t>L&amp;T</a:t>
                      </a:r>
                      <a:endParaRPr lang="en-NG" sz="1400" dirty="0"/>
                    </a:p>
                  </a:txBody>
                  <a:tcPr anchor="ctr"/>
                </a:tc>
                <a:tc>
                  <a:txBody>
                    <a:bodyPr/>
                    <a:lstStyle/>
                    <a:p>
                      <a:r>
                        <a:rPr lang="en-US" sz="1400" dirty="0"/>
                        <a:t>Delhi</a:t>
                      </a:r>
                      <a:endParaRPr lang="en-NG" sz="1400" dirty="0"/>
                    </a:p>
                  </a:txBody>
                  <a:tcPr anchor="ctr"/>
                </a:tc>
                <a:tc>
                  <a:txBody>
                    <a:bodyPr/>
                    <a:lstStyle/>
                    <a:p>
                      <a:r>
                        <a:rPr lang="en-US" sz="1400" dirty="0"/>
                        <a:t>Excavation for developing Underground Metro Station</a:t>
                      </a:r>
                      <a:endParaRPr lang="en-NG" sz="1400" dirty="0"/>
                    </a:p>
                  </a:txBody>
                  <a:tcPr anchor="ctr"/>
                </a:tc>
                <a:extLst>
                  <a:ext uri="{0D108BD9-81ED-4DB2-BD59-A6C34878D82A}">
                    <a16:rowId xmlns:a16="http://schemas.microsoft.com/office/drawing/2014/main" val="214579939"/>
                  </a:ext>
                </a:extLst>
              </a:tr>
              <a:tr h="402904">
                <a:tc>
                  <a:txBody>
                    <a:bodyPr/>
                    <a:lstStyle/>
                    <a:p>
                      <a:pPr algn="ctr"/>
                      <a:r>
                        <a:rPr lang="en-US" sz="1400" dirty="0"/>
                        <a:t>7</a:t>
                      </a:r>
                      <a:endParaRPr lang="en-NG" sz="1400" dirty="0"/>
                    </a:p>
                  </a:txBody>
                  <a:tcPr anchor="ctr"/>
                </a:tc>
                <a:tc>
                  <a:txBody>
                    <a:bodyPr/>
                    <a:lstStyle/>
                    <a:p>
                      <a:r>
                        <a:rPr lang="en-US" sz="1400" dirty="0"/>
                        <a:t>Panchshil Realty</a:t>
                      </a:r>
                      <a:endParaRPr lang="en-NG" sz="1400" dirty="0"/>
                    </a:p>
                  </a:txBody>
                  <a:tcPr anchor="ctr"/>
                </a:tc>
                <a:tc>
                  <a:txBody>
                    <a:bodyPr/>
                    <a:lstStyle/>
                    <a:p>
                      <a:r>
                        <a:rPr lang="en-US" sz="1400" dirty="0"/>
                        <a:t>Satish Earthmovers</a:t>
                      </a:r>
                      <a:endParaRPr lang="en-NG" sz="1400" dirty="0"/>
                    </a:p>
                  </a:txBody>
                  <a:tcPr anchor="ctr"/>
                </a:tc>
                <a:tc>
                  <a:txBody>
                    <a:bodyPr/>
                    <a:lstStyle/>
                    <a:p>
                      <a:r>
                        <a:rPr lang="en-US" sz="1400" dirty="0"/>
                        <a:t>Pune</a:t>
                      </a:r>
                      <a:endParaRPr lang="en-NG" sz="1400" dirty="0"/>
                    </a:p>
                  </a:txBody>
                  <a:tcPr anchor="ctr"/>
                </a:tc>
                <a:tc>
                  <a:txBody>
                    <a:bodyPr/>
                    <a:lstStyle/>
                    <a:p>
                      <a:r>
                        <a:rPr lang="en-US" sz="1400" dirty="0"/>
                        <a:t>Building Foundation</a:t>
                      </a:r>
                      <a:endParaRPr lang="en-NG" sz="1400" dirty="0"/>
                    </a:p>
                  </a:txBody>
                  <a:tcPr anchor="ctr"/>
                </a:tc>
                <a:extLst>
                  <a:ext uri="{0D108BD9-81ED-4DB2-BD59-A6C34878D82A}">
                    <a16:rowId xmlns:a16="http://schemas.microsoft.com/office/drawing/2014/main" val="2995401584"/>
                  </a:ext>
                </a:extLst>
              </a:tr>
              <a:tr h="562962">
                <a:tc>
                  <a:txBody>
                    <a:bodyPr/>
                    <a:lstStyle/>
                    <a:p>
                      <a:pPr algn="ctr"/>
                      <a:r>
                        <a:rPr lang="en-US" sz="1400" dirty="0"/>
                        <a:t>8</a:t>
                      </a:r>
                      <a:endParaRPr lang="en-NG" sz="1400" dirty="0"/>
                    </a:p>
                  </a:txBody>
                  <a:tcPr anchor="ctr"/>
                </a:tc>
                <a:tc>
                  <a:txBody>
                    <a:bodyPr/>
                    <a:lstStyle/>
                    <a:p>
                      <a:r>
                        <a:rPr lang="en-US" sz="1400" dirty="0"/>
                        <a:t>Konkan Railways</a:t>
                      </a:r>
                      <a:endParaRPr lang="en-NG" sz="1400" dirty="0"/>
                    </a:p>
                  </a:txBody>
                  <a:tcPr anchor="ctr"/>
                </a:tc>
                <a:tc>
                  <a:txBody>
                    <a:bodyPr/>
                    <a:lstStyle/>
                    <a:p>
                      <a:r>
                        <a:rPr lang="en-US" sz="1400" dirty="0"/>
                        <a:t>SRC Infrastructure Pvt Ltd</a:t>
                      </a:r>
                      <a:endParaRPr lang="en-NG" sz="1400" dirty="0"/>
                    </a:p>
                  </a:txBody>
                  <a:tcPr anchor="ctr"/>
                </a:tc>
                <a:tc>
                  <a:txBody>
                    <a:bodyPr/>
                    <a:lstStyle/>
                    <a:p>
                      <a:r>
                        <a:rPr lang="en-US" sz="1400" dirty="0"/>
                        <a:t>Pen</a:t>
                      </a:r>
                      <a:endParaRPr lang="en-NG" sz="1400" dirty="0"/>
                    </a:p>
                  </a:txBody>
                  <a:tcPr anchor="ctr"/>
                </a:tc>
                <a:tc>
                  <a:txBody>
                    <a:bodyPr/>
                    <a:lstStyle/>
                    <a:p>
                      <a:r>
                        <a:rPr lang="en-US" sz="1400" dirty="0"/>
                        <a:t>Rock Excavation for Track Widening</a:t>
                      </a:r>
                      <a:endParaRPr lang="en-NG" sz="1400" dirty="0"/>
                    </a:p>
                  </a:txBody>
                  <a:tcPr anchor="ctr"/>
                </a:tc>
                <a:extLst>
                  <a:ext uri="{0D108BD9-81ED-4DB2-BD59-A6C34878D82A}">
                    <a16:rowId xmlns:a16="http://schemas.microsoft.com/office/drawing/2014/main" val="875107915"/>
                  </a:ext>
                </a:extLst>
              </a:tr>
              <a:tr h="562962">
                <a:tc>
                  <a:txBody>
                    <a:bodyPr/>
                    <a:lstStyle/>
                    <a:p>
                      <a:pPr algn="ctr"/>
                      <a:r>
                        <a:rPr lang="en-US" sz="1400" dirty="0"/>
                        <a:t>9</a:t>
                      </a:r>
                      <a:endParaRPr lang="en-NG" sz="1400" dirty="0"/>
                    </a:p>
                  </a:txBody>
                  <a:tcPr anchor="ctr"/>
                </a:tc>
                <a:tc>
                  <a:txBody>
                    <a:bodyPr/>
                    <a:lstStyle/>
                    <a:p>
                      <a:r>
                        <a:rPr lang="en-US" sz="1400" dirty="0"/>
                        <a:t>Orissa Water Supply &amp; Sewage Board</a:t>
                      </a:r>
                      <a:endParaRPr lang="en-NG" sz="1400" dirty="0"/>
                    </a:p>
                  </a:txBody>
                  <a:tcPr anchor="ctr"/>
                </a:tc>
                <a:tc>
                  <a:txBody>
                    <a:bodyPr/>
                    <a:lstStyle/>
                    <a:p>
                      <a:r>
                        <a:rPr lang="en-US" sz="1400" dirty="0"/>
                        <a:t>BAIL</a:t>
                      </a:r>
                      <a:endParaRPr lang="en-NG" sz="1400" dirty="0"/>
                    </a:p>
                  </a:txBody>
                  <a:tcPr anchor="ctr"/>
                </a:tc>
                <a:tc>
                  <a:txBody>
                    <a:bodyPr/>
                    <a:lstStyle/>
                    <a:p>
                      <a:r>
                        <a:rPr lang="en-US" sz="1400" dirty="0"/>
                        <a:t>Sambalpur</a:t>
                      </a:r>
                      <a:endParaRPr lang="en-NG" sz="1400" dirty="0"/>
                    </a:p>
                  </a:txBody>
                  <a:tcPr anchor="ctr"/>
                </a:tc>
                <a:tc>
                  <a:txBody>
                    <a:bodyPr/>
                    <a:lstStyle/>
                    <a:p>
                      <a:r>
                        <a:rPr lang="en-US" sz="1400" dirty="0"/>
                        <a:t>Orissa Water Supply Scheme</a:t>
                      </a:r>
                      <a:endParaRPr lang="en-NG" sz="1400" dirty="0"/>
                    </a:p>
                  </a:txBody>
                  <a:tcPr anchor="ctr"/>
                </a:tc>
                <a:extLst>
                  <a:ext uri="{0D108BD9-81ED-4DB2-BD59-A6C34878D82A}">
                    <a16:rowId xmlns:a16="http://schemas.microsoft.com/office/drawing/2014/main" val="607808584"/>
                  </a:ext>
                </a:extLst>
              </a:tr>
            </a:tbl>
          </a:graphicData>
        </a:graphic>
      </p:graphicFrame>
    </p:spTree>
    <p:extLst>
      <p:ext uri="{BB962C8B-B14F-4D97-AF65-F5344CB8AC3E}">
        <p14:creationId xmlns:p14="http://schemas.microsoft.com/office/powerpoint/2010/main" val="14830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296F-DD8D-D718-E92A-928FBB024594}"/>
              </a:ext>
            </a:extLst>
          </p:cNvPr>
          <p:cNvSpPr>
            <a:spLocks noGrp="1"/>
          </p:cNvSpPr>
          <p:nvPr>
            <p:ph type="title"/>
          </p:nvPr>
        </p:nvSpPr>
        <p:spPr/>
        <p:txBody>
          <a:bodyPr/>
          <a:lstStyle/>
          <a:p>
            <a:r>
              <a:rPr lang="en-US" b="1" dirty="0"/>
              <a:t>Project Videos</a:t>
            </a:r>
            <a:endParaRPr lang="en-NG" b="1" dirty="0"/>
          </a:p>
        </p:txBody>
      </p:sp>
      <p:sp>
        <p:nvSpPr>
          <p:cNvPr id="4" name="Content Placeholder 3">
            <a:extLst>
              <a:ext uri="{FF2B5EF4-FFF2-40B4-BE49-F238E27FC236}">
                <a16:creationId xmlns:a16="http://schemas.microsoft.com/office/drawing/2014/main" id="{A9A570CF-5748-52CC-D1FA-52BEF22DFB37}"/>
              </a:ext>
            </a:extLst>
          </p:cNvPr>
          <p:cNvSpPr txBox="1">
            <a:spLocks noGrp="1"/>
          </p:cNvSpPr>
          <p:nvPr>
            <p:ph idx="1"/>
          </p:nvPr>
        </p:nvSpPr>
        <p:spPr>
          <a:xfrm>
            <a:off x="541361" y="2478088"/>
            <a:ext cx="10995546" cy="3677225"/>
          </a:xfrm>
          <a:prstGeom prst="rect">
            <a:avLst/>
          </a:prstGeom>
          <a:noFill/>
        </p:spPr>
        <p:txBody>
          <a:bodyPr wrap="square">
            <a:spAutoFit/>
          </a:bodyPr>
          <a:lstStyle/>
          <a:p>
            <a:pPr marL="0" indent="0">
              <a:buNone/>
            </a:pPr>
            <a:r>
              <a:rPr lang="en-US" sz="2000" b="0" i="0" dirty="0">
                <a:effectLst/>
                <a:latin typeface="+mj-lt"/>
                <a:hlinkClick r:id="rId2" tooltip="Protected by Outlook: https://youtu.be/RUMcLvFJy3Q. Click or tap to follow the link."/>
              </a:rPr>
              <a:t>https://youtu.be/RUMcLvFJy3Q</a:t>
            </a:r>
            <a:r>
              <a:rPr lang="en-US" sz="2000" b="0" i="0" dirty="0">
                <a:effectLst/>
                <a:latin typeface="+mj-lt"/>
              </a:rPr>
              <a:t> - Pulse Plasma Rock Fragmentation (PPRF) explanation</a:t>
            </a:r>
          </a:p>
          <a:p>
            <a:pPr marL="0" indent="0">
              <a:buNone/>
            </a:pPr>
            <a:endParaRPr lang="en-US" sz="2000" dirty="0">
              <a:latin typeface="+mj-lt"/>
            </a:endParaRPr>
          </a:p>
          <a:p>
            <a:pPr marL="0" indent="0">
              <a:buNone/>
            </a:pPr>
            <a:r>
              <a:rPr lang="en-NG" sz="2000" dirty="0">
                <a:latin typeface="+mj-lt"/>
                <a:hlinkClick r:id="rId3"/>
              </a:rPr>
              <a:t>https://youtu.be/BKfYQA0HtWc</a:t>
            </a:r>
            <a:r>
              <a:rPr lang="en-US" sz="2000" dirty="0">
                <a:latin typeface="+mj-lt"/>
              </a:rPr>
              <a:t> – PPRF under existing infra / tunnel </a:t>
            </a:r>
          </a:p>
          <a:p>
            <a:pPr marL="0" indent="0">
              <a:buNone/>
            </a:pPr>
            <a:endParaRPr lang="en-US" sz="2000" dirty="0">
              <a:latin typeface="+mj-lt"/>
            </a:endParaRPr>
          </a:p>
          <a:p>
            <a:pPr marL="0" indent="0">
              <a:buNone/>
            </a:pPr>
            <a:r>
              <a:rPr lang="en-US" sz="2000" dirty="0">
                <a:latin typeface="+mj-lt"/>
                <a:hlinkClick r:id="rId4"/>
              </a:rPr>
              <a:t>https://youtu.be/NJe8bmjmpzk</a:t>
            </a:r>
            <a:r>
              <a:rPr lang="en-US" sz="2000" dirty="0">
                <a:latin typeface="+mj-lt"/>
              </a:rPr>
              <a:t> - PPRF adjoining existing wall / building</a:t>
            </a:r>
          </a:p>
          <a:p>
            <a:pPr marL="0" indent="0">
              <a:buNone/>
            </a:pPr>
            <a:endParaRPr lang="en-US" sz="2000" dirty="0">
              <a:latin typeface="+mj-lt"/>
            </a:endParaRPr>
          </a:p>
          <a:p>
            <a:pPr marL="0" indent="0">
              <a:buNone/>
            </a:pPr>
            <a:r>
              <a:rPr lang="en-US" sz="2000" dirty="0">
                <a:latin typeface="+mj-lt"/>
                <a:hlinkClick r:id="rId5"/>
              </a:rPr>
              <a:t>https://youtu.be/RsytGgPlpRw</a:t>
            </a:r>
            <a:r>
              <a:rPr lang="en-US" sz="2000" dirty="0">
                <a:latin typeface="+mj-lt"/>
              </a:rPr>
              <a:t> - PPRF adjoining existing wall</a:t>
            </a:r>
          </a:p>
          <a:p>
            <a:pPr marL="0" indent="0">
              <a:buNone/>
            </a:pPr>
            <a:endParaRPr lang="en-NG" sz="2000" dirty="0">
              <a:latin typeface="+mj-lt"/>
            </a:endParaRPr>
          </a:p>
        </p:txBody>
      </p:sp>
    </p:spTree>
    <p:extLst>
      <p:ext uri="{BB962C8B-B14F-4D97-AF65-F5344CB8AC3E}">
        <p14:creationId xmlns:p14="http://schemas.microsoft.com/office/powerpoint/2010/main" val="314296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73DE-EBEB-906E-4FC4-146ABDF9E447}"/>
              </a:ext>
            </a:extLst>
          </p:cNvPr>
          <p:cNvSpPr>
            <a:spLocks noGrp="1"/>
          </p:cNvSpPr>
          <p:nvPr>
            <p:ph type="title"/>
          </p:nvPr>
        </p:nvSpPr>
        <p:spPr/>
        <p:txBody>
          <a:bodyPr/>
          <a:lstStyle/>
          <a:p>
            <a:r>
              <a:rPr lang="en-US" b="1" dirty="0"/>
              <a:t>Content</a:t>
            </a:r>
            <a:endParaRPr lang="en-NG" b="1" dirty="0"/>
          </a:p>
        </p:txBody>
      </p:sp>
      <p:graphicFrame>
        <p:nvGraphicFramePr>
          <p:cNvPr id="5" name="Content Placeholder 4">
            <a:extLst>
              <a:ext uri="{FF2B5EF4-FFF2-40B4-BE49-F238E27FC236}">
                <a16:creationId xmlns:a16="http://schemas.microsoft.com/office/drawing/2014/main" id="{ADDCC7EA-F172-37F3-B1C7-6D1268EA59F5}"/>
              </a:ext>
            </a:extLst>
          </p:cNvPr>
          <p:cNvGraphicFramePr>
            <a:graphicFrameLocks noGrp="1"/>
          </p:cNvGraphicFramePr>
          <p:nvPr>
            <p:ph idx="1"/>
            <p:extLst>
              <p:ext uri="{D42A27DB-BD31-4B8C-83A1-F6EECF244321}">
                <p14:modId xmlns:p14="http://schemas.microsoft.com/office/powerpoint/2010/main" val="1964729423"/>
              </p:ext>
            </p:extLst>
          </p:nvPr>
        </p:nvGraphicFramePr>
        <p:xfrm>
          <a:off x="1116013" y="2478088"/>
          <a:ext cx="6153694" cy="1854200"/>
        </p:xfrm>
        <a:graphic>
          <a:graphicData uri="http://schemas.openxmlformats.org/drawingml/2006/table">
            <a:tbl>
              <a:tblPr firstRow="1" bandRow="1">
                <a:tableStyleId>{69012ECD-51FC-41F1-AA8D-1B2483CD663E}</a:tableStyleId>
              </a:tblPr>
              <a:tblGrid>
                <a:gridCol w="862912">
                  <a:extLst>
                    <a:ext uri="{9D8B030D-6E8A-4147-A177-3AD203B41FA5}">
                      <a16:colId xmlns:a16="http://schemas.microsoft.com/office/drawing/2014/main" val="4167562478"/>
                    </a:ext>
                  </a:extLst>
                </a:gridCol>
                <a:gridCol w="5290782">
                  <a:extLst>
                    <a:ext uri="{9D8B030D-6E8A-4147-A177-3AD203B41FA5}">
                      <a16:colId xmlns:a16="http://schemas.microsoft.com/office/drawing/2014/main" val="2837033239"/>
                    </a:ext>
                  </a:extLst>
                </a:gridCol>
              </a:tblGrid>
              <a:tr h="370840">
                <a:tc>
                  <a:txBody>
                    <a:bodyPr/>
                    <a:lstStyle/>
                    <a:p>
                      <a:r>
                        <a:rPr lang="en-US" dirty="0"/>
                        <a:t>Sr No.</a:t>
                      </a:r>
                      <a:endParaRPr lang="en-NG" dirty="0"/>
                    </a:p>
                  </a:txBody>
                  <a:tcPr/>
                </a:tc>
                <a:tc>
                  <a:txBody>
                    <a:bodyPr/>
                    <a:lstStyle/>
                    <a:p>
                      <a:r>
                        <a:rPr lang="en-US" dirty="0"/>
                        <a:t>Description</a:t>
                      </a:r>
                      <a:endParaRPr lang="en-NG" dirty="0"/>
                    </a:p>
                  </a:txBody>
                  <a:tcPr/>
                </a:tc>
                <a:extLst>
                  <a:ext uri="{0D108BD9-81ED-4DB2-BD59-A6C34878D82A}">
                    <a16:rowId xmlns:a16="http://schemas.microsoft.com/office/drawing/2014/main" val="203757795"/>
                  </a:ext>
                </a:extLst>
              </a:tr>
              <a:tr h="370840">
                <a:tc>
                  <a:txBody>
                    <a:bodyPr/>
                    <a:lstStyle/>
                    <a:p>
                      <a:r>
                        <a:rPr lang="en-US" dirty="0"/>
                        <a:t>1</a:t>
                      </a:r>
                      <a:endParaRPr lang="en-NG" dirty="0"/>
                    </a:p>
                  </a:txBody>
                  <a:tcPr>
                    <a:solidFill>
                      <a:schemeClr val="bg1"/>
                    </a:solidFill>
                  </a:tcPr>
                </a:tc>
                <a:tc>
                  <a:txBody>
                    <a:bodyPr/>
                    <a:lstStyle/>
                    <a:p>
                      <a:r>
                        <a:rPr lang="en-US" dirty="0"/>
                        <a:t>Existing Rock Excavation Methods</a:t>
                      </a:r>
                      <a:endParaRPr lang="en-NG" dirty="0"/>
                    </a:p>
                  </a:txBody>
                  <a:tcPr>
                    <a:solidFill>
                      <a:schemeClr val="bg1"/>
                    </a:solidFill>
                  </a:tcPr>
                </a:tc>
                <a:extLst>
                  <a:ext uri="{0D108BD9-81ED-4DB2-BD59-A6C34878D82A}">
                    <a16:rowId xmlns:a16="http://schemas.microsoft.com/office/drawing/2014/main" val="810576912"/>
                  </a:ext>
                </a:extLst>
              </a:tr>
              <a:tr h="370840">
                <a:tc>
                  <a:txBody>
                    <a:bodyPr/>
                    <a:lstStyle/>
                    <a:p>
                      <a:r>
                        <a:rPr lang="en-US" dirty="0"/>
                        <a:t>2</a:t>
                      </a:r>
                      <a:endParaRPr lang="en-NG" dirty="0"/>
                    </a:p>
                  </a:txBody>
                  <a:tcPr>
                    <a:solidFill>
                      <a:schemeClr val="bg1"/>
                    </a:solidFill>
                  </a:tcPr>
                </a:tc>
                <a:tc>
                  <a:txBody>
                    <a:bodyPr/>
                    <a:lstStyle/>
                    <a:p>
                      <a:r>
                        <a:rPr lang="en-US" dirty="0"/>
                        <a:t>Pulse Plasma Features &amp; Benefits</a:t>
                      </a:r>
                      <a:endParaRPr lang="en-NG" dirty="0"/>
                    </a:p>
                  </a:txBody>
                  <a:tcPr>
                    <a:solidFill>
                      <a:schemeClr val="bg1"/>
                    </a:solidFill>
                  </a:tcPr>
                </a:tc>
                <a:extLst>
                  <a:ext uri="{0D108BD9-81ED-4DB2-BD59-A6C34878D82A}">
                    <a16:rowId xmlns:a16="http://schemas.microsoft.com/office/drawing/2014/main" val="3556603981"/>
                  </a:ext>
                </a:extLst>
              </a:tr>
              <a:tr h="370840">
                <a:tc>
                  <a:txBody>
                    <a:bodyPr/>
                    <a:lstStyle/>
                    <a:p>
                      <a:r>
                        <a:rPr lang="en-US" dirty="0"/>
                        <a:t>3</a:t>
                      </a:r>
                      <a:endParaRPr lang="en-NG"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Plasma Application &amp; Projects</a:t>
                      </a:r>
                      <a:endParaRPr lang="en-NG" dirty="0"/>
                    </a:p>
                  </a:txBody>
                  <a:tcPr>
                    <a:solidFill>
                      <a:schemeClr val="bg1"/>
                    </a:solidFill>
                  </a:tcPr>
                </a:tc>
                <a:extLst>
                  <a:ext uri="{0D108BD9-81ED-4DB2-BD59-A6C34878D82A}">
                    <a16:rowId xmlns:a16="http://schemas.microsoft.com/office/drawing/2014/main" val="1070541849"/>
                  </a:ext>
                </a:extLst>
              </a:tr>
              <a:tr h="370840">
                <a:tc>
                  <a:txBody>
                    <a:bodyPr/>
                    <a:lstStyle/>
                    <a:p>
                      <a:r>
                        <a:rPr lang="en-US" dirty="0"/>
                        <a:t>4</a:t>
                      </a:r>
                      <a:endParaRPr lang="en-NG"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Patents and Contact Information</a:t>
                      </a:r>
                      <a:endParaRPr lang="en-NG" dirty="0"/>
                    </a:p>
                  </a:txBody>
                  <a:tcPr>
                    <a:solidFill>
                      <a:schemeClr val="accent1">
                        <a:lumMod val="20000"/>
                        <a:lumOff val="80000"/>
                      </a:schemeClr>
                    </a:solidFill>
                  </a:tcPr>
                </a:tc>
                <a:extLst>
                  <a:ext uri="{0D108BD9-81ED-4DB2-BD59-A6C34878D82A}">
                    <a16:rowId xmlns:a16="http://schemas.microsoft.com/office/drawing/2014/main" val="3147577372"/>
                  </a:ext>
                </a:extLst>
              </a:tr>
            </a:tbl>
          </a:graphicData>
        </a:graphic>
      </p:graphicFrame>
    </p:spTree>
    <p:extLst>
      <p:ext uri="{BB962C8B-B14F-4D97-AF65-F5344CB8AC3E}">
        <p14:creationId xmlns:p14="http://schemas.microsoft.com/office/powerpoint/2010/main" val="198920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9B99-E081-39E2-E43F-FA63495F75D2}"/>
              </a:ext>
            </a:extLst>
          </p:cNvPr>
          <p:cNvSpPr>
            <a:spLocks noGrp="1"/>
          </p:cNvSpPr>
          <p:nvPr>
            <p:ph type="title"/>
          </p:nvPr>
        </p:nvSpPr>
        <p:spPr/>
        <p:txBody>
          <a:bodyPr/>
          <a:lstStyle/>
          <a:p>
            <a:r>
              <a:rPr lang="en-US" b="1" dirty="0"/>
              <a:t>Certifications &amp; Patents</a:t>
            </a:r>
            <a:endParaRPr lang="en-NG" b="1" dirty="0"/>
          </a:p>
        </p:txBody>
      </p:sp>
      <p:pic>
        <p:nvPicPr>
          <p:cNvPr id="5" name="Content Placeholder 4" descr="A close-up of a document&#10;&#10;Description automatically generated">
            <a:extLst>
              <a:ext uri="{FF2B5EF4-FFF2-40B4-BE49-F238E27FC236}">
                <a16:creationId xmlns:a16="http://schemas.microsoft.com/office/drawing/2014/main" id="{975B1E27-9E00-AB7A-88C6-626B7AA54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251" y="2019722"/>
            <a:ext cx="3407101" cy="4386750"/>
          </a:xfrm>
        </p:spPr>
      </p:pic>
      <p:pic>
        <p:nvPicPr>
          <p:cNvPr id="7" name="Picture 6">
            <a:extLst>
              <a:ext uri="{FF2B5EF4-FFF2-40B4-BE49-F238E27FC236}">
                <a16:creationId xmlns:a16="http://schemas.microsoft.com/office/drawing/2014/main" id="{E7025FA5-BCDB-A332-49B6-D701F1C37760}"/>
              </a:ext>
            </a:extLst>
          </p:cNvPr>
          <p:cNvPicPr>
            <a:picLocks noChangeAspect="1"/>
          </p:cNvPicPr>
          <p:nvPr/>
        </p:nvPicPr>
        <p:blipFill rotWithShape="1">
          <a:blip r:embed="rId3"/>
          <a:srcRect r="838"/>
          <a:stretch/>
        </p:blipFill>
        <p:spPr>
          <a:xfrm>
            <a:off x="5424760" y="2019722"/>
            <a:ext cx="5743658" cy="4386750"/>
          </a:xfrm>
          <a:prstGeom prst="rect">
            <a:avLst/>
          </a:prstGeom>
          <a:ln>
            <a:solidFill>
              <a:schemeClr val="accent1"/>
            </a:solidFill>
          </a:ln>
        </p:spPr>
      </p:pic>
    </p:spTree>
    <p:extLst>
      <p:ext uri="{BB962C8B-B14F-4D97-AF65-F5344CB8AC3E}">
        <p14:creationId xmlns:p14="http://schemas.microsoft.com/office/powerpoint/2010/main" val="260691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94E78C-A3D7-668E-1FCF-44C90016BC96}"/>
              </a:ext>
            </a:extLst>
          </p:cNvPr>
          <p:cNvSpPr>
            <a:spLocks noGrp="1"/>
          </p:cNvSpPr>
          <p:nvPr>
            <p:ph type="ctrTitle"/>
          </p:nvPr>
        </p:nvSpPr>
        <p:spPr>
          <a:xfrm>
            <a:off x="868679" y="1719072"/>
            <a:ext cx="3222351" cy="3520440"/>
          </a:xfrm>
        </p:spPr>
        <p:txBody>
          <a:bodyPr vert="horz" lIns="91440" tIns="45720" rIns="91440" bIns="45720" rtlCol="0" anchor="t">
            <a:normAutofit fontScale="90000"/>
          </a:bodyPr>
          <a:lstStyle/>
          <a:p>
            <a:r>
              <a:rPr lang="en-US" sz="2300" b="1" dirty="0"/>
              <a:t>Contact Information </a:t>
            </a:r>
            <a:br>
              <a:rPr lang="en-US" sz="2300" dirty="0"/>
            </a:br>
            <a:br>
              <a:rPr lang="en-US" sz="2300" dirty="0"/>
            </a:br>
            <a:r>
              <a:rPr lang="en-US" sz="2200" b="1" dirty="0" err="1"/>
              <a:t>Sumul</a:t>
            </a:r>
            <a:r>
              <a:rPr lang="en-US" sz="2200" b="1" dirty="0"/>
              <a:t> Patel</a:t>
            </a:r>
            <a:br>
              <a:rPr lang="en-US" sz="2300" b="0" dirty="0"/>
            </a:br>
            <a:r>
              <a:rPr lang="en-US" sz="1800" b="0" dirty="0">
                <a:hlinkClick r:id="rId2"/>
              </a:rPr>
              <a:t>sumul.patel@dattatreyainc.com</a:t>
            </a:r>
            <a:br>
              <a:rPr lang="en-US" sz="1800" b="0" dirty="0"/>
            </a:br>
            <a:r>
              <a:rPr lang="en-US" sz="1800" b="0" dirty="0"/>
              <a:t>www.dattatreyainc.com</a:t>
            </a:r>
            <a:br>
              <a:rPr lang="en-US" sz="1800" b="0" dirty="0"/>
            </a:br>
            <a:r>
              <a:rPr lang="en-US" sz="1800" b="0" dirty="0"/>
              <a:t>M: +919824049872</a:t>
            </a:r>
            <a:br>
              <a:rPr lang="en-US" sz="2300" b="0" dirty="0"/>
            </a:br>
            <a:br>
              <a:rPr lang="en-US" sz="2300" b="0" dirty="0"/>
            </a:br>
            <a:r>
              <a:rPr lang="en-US" sz="2200" b="1" dirty="0"/>
              <a:t>Yash Patel</a:t>
            </a:r>
            <a:br>
              <a:rPr lang="en-US" sz="1800" b="0" dirty="0"/>
            </a:br>
            <a:r>
              <a:rPr lang="en-US" sz="1800" b="0" dirty="0">
                <a:hlinkClick r:id="rId3"/>
              </a:rPr>
              <a:t>yashpatel.2910@outlook.com</a:t>
            </a:r>
            <a:br>
              <a:rPr lang="en-US" sz="1800" b="0" dirty="0"/>
            </a:br>
            <a:r>
              <a:rPr lang="en-US" sz="1800" b="0" dirty="0"/>
              <a:t>M: +916353927986</a:t>
            </a:r>
            <a:br>
              <a:rPr lang="en-US" sz="2300" b="0" dirty="0"/>
            </a:br>
            <a:br>
              <a:rPr lang="en-US" sz="2300" b="0" dirty="0"/>
            </a:br>
            <a:endParaRPr lang="en-US" sz="2300" dirty="0"/>
          </a:p>
        </p:txBody>
      </p:sp>
      <p:sp>
        <p:nvSpPr>
          <p:cNvPr id="21" name="Rectangle 20">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C:\Users\Yash\Desktop\Dattatreya\logo.png">
            <a:extLst>
              <a:ext uri="{FF2B5EF4-FFF2-40B4-BE49-F238E27FC236}">
                <a16:creationId xmlns:a16="http://schemas.microsoft.com/office/drawing/2014/main" id="{34B1BF49-50B2-0173-45D8-1495F5B3A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448" y="3262278"/>
            <a:ext cx="2250751" cy="333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0549EBE-9C20-6D36-C435-EF16E270C330}"/>
              </a:ext>
            </a:extLst>
          </p:cNvPr>
          <p:cNvSpPr txBox="1"/>
          <p:nvPr/>
        </p:nvSpPr>
        <p:spPr>
          <a:xfrm>
            <a:off x="7196045" y="3223139"/>
            <a:ext cx="308098" cy="399789"/>
          </a:xfrm>
          <a:prstGeom prst="rect">
            <a:avLst/>
          </a:prstGeom>
          <a:noFill/>
        </p:spPr>
        <p:txBody>
          <a:bodyPr wrap="none" rtlCol="0">
            <a:spAutoFit/>
          </a:bodyPr>
          <a:lstStyle/>
          <a:p>
            <a:pPr defTabSz="1014984">
              <a:spcAft>
                <a:spcPts val="600"/>
              </a:spcAft>
            </a:pPr>
            <a:r>
              <a:rPr lang="en-US" sz="1998" kern="1200">
                <a:solidFill>
                  <a:schemeClr val="tx1"/>
                </a:solidFill>
                <a:latin typeface="+mn-lt"/>
                <a:ea typeface="+mn-ea"/>
                <a:cs typeface="+mn-cs"/>
              </a:rPr>
              <a:t>x</a:t>
            </a:r>
            <a:endParaRPr lang="en-NG"/>
          </a:p>
        </p:txBody>
      </p:sp>
      <p:pic>
        <p:nvPicPr>
          <p:cNvPr id="6" name="Picture 5">
            <a:extLst>
              <a:ext uri="{FF2B5EF4-FFF2-40B4-BE49-F238E27FC236}">
                <a16:creationId xmlns:a16="http://schemas.microsoft.com/office/drawing/2014/main" id="{F8DEA4A0-B9BD-3416-E029-17122253BBBC}"/>
              </a:ext>
            </a:extLst>
          </p:cNvPr>
          <p:cNvPicPr>
            <a:picLocks noChangeAspect="1"/>
          </p:cNvPicPr>
          <p:nvPr/>
        </p:nvPicPr>
        <p:blipFill>
          <a:blip r:embed="rId5"/>
          <a:stretch>
            <a:fillRect/>
          </a:stretch>
        </p:blipFill>
        <p:spPr>
          <a:xfrm>
            <a:off x="7744842" y="3127415"/>
            <a:ext cx="3950334" cy="603169"/>
          </a:xfrm>
          <a:prstGeom prst="rect">
            <a:avLst/>
          </a:prstGeom>
        </p:spPr>
      </p:pic>
    </p:spTree>
    <p:extLst>
      <p:ext uri="{BB962C8B-B14F-4D97-AF65-F5344CB8AC3E}">
        <p14:creationId xmlns:p14="http://schemas.microsoft.com/office/powerpoint/2010/main" val="60458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73DE-EBEB-906E-4FC4-146ABDF9E447}"/>
              </a:ext>
            </a:extLst>
          </p:cNvPr>
          <p:cNvSpPr>
            <a:spLocks noGrp="1"/>
          </p:cNvSpPr>
          <p:nvPr>
            <p:ph type="title"/>
          </p:nvPr>
        </p:nvSpPr>
        <p:spPr/>
        <p:txBody>
          <a:bodyPr/>
          <a:lstStyle/>
          <a:p>
            <a:r>
              <a:rPr lang="en-US" b="1" dirty="0"/>
              <a:t>Content</a:t>
            </a:r>
            <a:endParaRPr lang="en-NG" b="1" dirty="0"/>
          </a:p>
        </p:txBody>
      </p:sp>
      <p:graphicFrame>
        <p:nvGraphicFramePr>
          <p:cNvPr id="5" name="Content Placeholder 4">
            <a:extLst>
              <a:ext uri="{FF2B5EF4-FFF2-40B4-BE49-F238E27FC236}">
                <a16:creationId xmlns:a16="http://schemas.microsoft.com/office/drawing/2014/main" id="{ADDCC7EA-F172-37F3-B1C7-6D1268EA59F5}"/>
              </a:ext>
            </a:extLst>
          </p:cNvPr>
          <p:cNvGraphicFramePr>
            <a:graphicFrameLocks noGrp="1"/>
          </p:cNvGraphicFramePr>
          <p:nvPr>
            <p:ph idx="1"/>
            <p:extLst>
              <p:ext uri="{D42A27DB-BD31-4B8C-83A1-F6EECF244321}">
                <p14:modId xmlns:p14="http://schemas.microsoft.com/office/powerpoint/2010/main" val="2227966194"/>
              </p:ext>
            </p:extLst>
          </p:nvPr>
        </p:nvGraphicFramePr>
        <p:xfrm>
          <a:off x="1116013" y="2478088"/>
          <a:ext cx="6153694" cy="1854200"/>
        </p:xfrm>
        <a:graphic>
          <a:graphicData uri="http://schemas.openxmlformats.org/drawingml/2006/table">
            <a:tbl>
              <a:tblPr firstRow="1" bandRow="1">
                <a:tableStyleId>{69012ECD-51FC-41F1-AA8D-1B2483CD663E}</a:tableStyleId>
              </a:tblPr>
              <a:tblGrid>
                <a:gridCol w="862912">
                  <a:extLst>
                    <a:ext uri="{9D8B030D-6E8A-4147-A177-3AD203B41FA5}">
                      <a16:colId xmlns:a16="http://schemas.microsoft.com/office/drawing/2014/main" val="4167562478"/>
                    </a:ext>
                  </a:extLst>
                </a:gridCol>
                <a:gridCol w="5290782">
                  <a:extLst>
                    <a:ext uri="{9D8B030D-6E8A-4147-A177-3AD203B41FA5}">
                      <a16:colId xmlns:a16="http://schemas.microsoft.com/office/drawing/2014/main" val="2837033239"/>
                    </a:ext>
                  </a:extLst>
                </a:gridCol>
              </a:tblGrid>
              <a:tr h="370840">
                <a:tc>
                  <a:txBody>
                    <a:bodyPr/>
                    <a:lstStyle/>
                    <a:p>
                      <a:r>
                        <a:rPr lang="en-US" dirty="0"/>
                        <a:t>Sr No.</a:t>
                      </a:r>
                      <a:endParaRPr lang="en-NG" dirty="0"/>
                    </a:p>
                  </a:txBody>
                  <a:tcPr/>
                </a:tc>
                <a:tc>
                  <a:txBody>
                    <a:bodyPr/>
                    <a:lstStyle/>
                    <a:p>
                      <a:r>
                        <a:rPr lang="en-US" dirty="0"/>
                        <a:t>Description</a:t>
                      </a:r>
                      <a:endParaRPr lang="en-NG" dirty="0"/>
                    </a:p>
                  </a:txBody>
                  <a:tcPr/>
                </a:tc>
                <a:extLst>
                  <a:ext uri="{0D108BD9-81ED-4DB2-BD59-A6C34878D82A}">
                    <a16:rowId xmlns:a16="http://schemas.microsoft.com/office/drawing/2014/main" val="203757795"/>
                  </a:ext>
                </a:extLst>
              </a:tr>
              <a:tr h="370840">
                <a:tc>
                  <a:txBody>
                    <a:bodyPr/>
                    <a:lstStyle/>
                    <a:p>
                      <a:r>
                        <a:rPr lang="en-US" dirty="0"/>
                        <a:t>1</a:t>
                      </a:r>
                      <a:endParaRPr lang="en-NG" dirty="0"/>
                    </a:p>
                  </a:txBody>
                  <a:tcPr>
                    <a:solidFill>
                      <a:schemeClr val="accent1">
                        <a:lumMod val="20000"/>
                        <a:lumOff val="80000"/>
                      </a:schemeClr>
                    </a:solidFill>
                  </a:tcPr>
                </a:tc>
                <a:tc>
                  <a:txBody>
                    <a:bodyPr/>
                    <a:lstStyle/>
                    <a:p>
                      <a:r>
                        <a:rPr lang="en-US" dirty="0"/>
                        <a:t>Existing Rock Excavation Methods</a:t>
                      </a:r>
                      <a:endParaRPr lang="en-NG" dirty="0"/>
                    </a:p>
                  </a:txBody>
                  <a:tcPr>
                    <a:solidFill>
                      <a:schemeClr val="accent1">
                        <a:lumMod val="20000"/>
                        <a:lumOff val="80000"/>
                      </a:schemeClr>
                    </a:solidFill>
                  </a:tcPr>
                </a:tc>
                <a:extLst>
                  <a:ext uri="{0D108BD9-81ED-4DB2-BD59-A6C34878D82A}">
                    <a16:rowId xmlns:a16="http://schemas.microsoft.com/office/drawing/2014/main" val="810576912"/>
                  </a:ext>
                </a:extLst>
              </a:tr>
              <a:tr h="370840">
                <a:tc>
                  <a:txBody>
                    <a:bodyPr/>
                    <a:lstStyle/>
                    <a:p>
                      <a:r>
                        <a:rPr lang="en-US" dirty="0"/>
                        <a:t>2</a:t>
                      </a:r>
                      <a:endParaRPr lang="en-NG" dirty="0"/>
                    </a:p>
                  </a:txBody>
                  <a:tcPr/>
                </a:tc>
                <a:tc>
                  <a:txBody>
                    <a:bodyPr/>
                    <a:lstStyle/>
                    <a:p>
                      <a:r>
                        <a:rPr lang="en-US" dirty="0"/>
                        <a:t>Pulse Plasma Features &amp; Benefits</a:t>
                      </a:r>
                      <a:endParaRPr lang="en-NG" dirty="0"/>
                    </a:p>
                  </a:txBody>
                  <a:tcPr/>
                </a:tc>
                <a:extLst>
                  <a:ext uri="{0D108BD9-81ED-4DB2-BD59-A6C34878D82A}">
                    <a16:rowId xmlns:a16="http://schemas.microsoft.com/office/drawing/2014/main" val="3556603981"/>
                  </a:ext>
                </a:extLst>
              </a:tr>
              <a:tr h="370840">
                <a:tc>
                  <a:txBody>
                    <a:bodyPr/>
                    <a:lstStyle/>
                    <a:p>
                      <a:r>
                        <a:rPr lang="en-US" dirty="0"/>
                        <a:t>3</a:t>
                      </a:r>
                      <a:endParaRPr lang="en-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Plasma Application &amp; Projects</a:t>
                      </a:r>
                      <a:endParaRPr lang="en-NG" dirty="0"/>
                    </a:p>
                  </a:txBody>
                  <a:tcPr/>
                </a:tc>
                <a:extLst>
                  <a:ext uri="{0D108BD9-81ED-4DB2-BD59-A6C34878D82A}">
                    <a16:rowId xmlns:a16="http://schemas.microsoft.com/office/drawing/2014/main" val="1070541849"/>
                  </a:ext>
                </a:extLst>
              </a:tr>
              <a:tr h="370840">
                <a:tc>
                  <a:txBody>
                    <a:bodyPr/>
                    <a:lstStyle/>
                    <a:p>
                      <a:r>
                        <a:rPr lang="en-US" dirty="0"/>
                        <a:t>4</a:t>
                      </a:r>
                      <a:endParaRPr lang="en-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Patents and Contact Information</a:t>
                      </a:r>
                      <a:endParaRPr lang="en-NG" dirty="0"/>
                    </a:p>
                  </a:txBody>
                  <a:tcPr/>
                </a:tc>
                <a:extLst>
                  <a:ext uri="{0D108BD9-81ED-4DB2-BD59-A6C34878D82A}">
                    <a16:rowId xmlns:a16="http://schemas.microsoft.com/office/drawing/2014/main" val="3147577372"/>
                  </a:ext>
                </a:extLst>
              </a:tr>
            </a:tbl>
          </a:graphicData>
        </a:graphic>
      </p:graphicFrame>
    </p:spTree>
    <p:extLst>
      <p:ext uri="{BB962C8B-B14F-4D97-AF65-F5344CB8AC3E}">
        <p14:creationId xmlns:p14="http://schemas.microsoft.com/office/powerpoint/2010/main" val="58456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936DB-6533-9B2C-BFF7-F3948462A07B}"/>
              </a:ext>
            </a:extLst>
          </p:cNvPr>
          <p:cNvSpPr>
            <a:spLocks noGrp="1"/>
          </p:cNvSpPr>
          <p:nvPr>
            <p:ph type="title"/>
          </p:nvPr>
        </p:nvSpPr>
        <p:spPr>
          <a:xfrm>
            <a:off x="841248" y="256032"/>
            <a:ext cx="10506456" cy="1014984"/>
          </a:xfrm>
        </p:spPr>
        <p:txBody>
          <a:bodyPr anchor="b">
            <a:normAutofit/>
          </a:bodyPr>
          <a:lstStyle/>
          <a:p>
            <a:r>
              <a:rPr lang="en-US" b="1"/>
              <a:t>Existing Rock Excavation Methods</a:t>
            </a:r>
            <a:endParaRPr lang="en-NG" b="1"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012C1CF2-2368-5696-803D-0EF183E3CDF1}"/>
              </a:ext>
            </a:extLst>
          </p:cNvPr>
          <p:cNvGraphicFramePr>
            <a:graphicFrameLocks noGrp="1"/>
          </p:cNvGraphicFramePr>
          <p:nvPr>
            <p:ph idx="1"/>
            <p:extLst>
              <p:ext uri="{D42A27DB-BD31-4B8C-83A1-F6EECF244321}">
                <p14:modId xmlns:p14="http://schemas.microsoft.com/office/powerpoint/2010/main" val="1958454740"/>
              </p:ext>
            </p:extLst>
          </p:nvPr>
        </p:nvGraphicFramePr>
        <p:xfrm>
          <a:off x="838200" y="1865194"/>
          <a:ext cx="10515602" cy="4803924"/>
        </p:xfrm>
        <a:graphic>
          <a:graphicData uri="http://schemas.openxmlformats.org/drawingml/2006/table">
            <a:tbl>
              <a:tblPr firstRow="1">
                <a:tableStyleId>{B301B821-A1FF-4177-AEE7-76D212191A09}</a:tableStyleId>
              </a:tblPr>
              <a:tblGrid>
                <a:gridCol w="1673348">
                  <a:extLst>
                    <a:ext uri="{9D8B030D-6E8A-4147-A177-3AD203B41FA5}">
                      <a16:colId xmlns:a16="http://schemas.microsoft.com/office/drawing/2014/main" val="3887549742"/>
                    </a:ext>
                  </a:extLst>
                </a:gridCol>
                <a:gridCol w="3534537">
                  <a:extLst>
                    <a:ext uri="{9D8B030D-6E8A-4147-A177-3AD203B41FA5}">
                      <a16:colId xmlns:a16="http://schemas.microsoft.com/office/drawing/2014/main" val="155493855"/>
                    </a:ext>
                  </a:extLst>
                </a:gridCol>
                <a:gridCol w="5307717">
                  <a:extLst>
                    <a:ext uri="{9D8B030D-6E8A-4147-A177-3AD203B41FA5}">
                      <a16:colId xmlns:a16="http://schemas.microsoft.com/office/drawing/2014/main" val="3951635596"/>
                    </a:ext>
                  </a:extLst>
                </a:gridCol>
              </a:tblGrid>
              <a:tr h="381302">
                <a:tc>
                  <a:txBody>
                    <a:bodyPr/>
                    <a:lstStyle/>
                    <a:p>
                      <a:r>
                        <a:rPr lang="en-US" sz="1500"/>
                        <a:t>Method</a:t>
                      </a:r>
                      <a:endParaRPr lang="en-NG" sz="1500"/>
                    </a:p>
                  </a:txBody>
                  <a:tcPr marL="85423" marR="85423" marT="42711" marB="42711" anchor="ctr"/>
                </a:tc>
                <a:tc>
                  <a:txBody>
                    <a:bodyPr/>
                    <a:lstStyle/>
                    <a:p>
                      <a:r>
                        <a:rPr lang="en-US" sz="1500"/>
                        <a:t>Advantages</a:t>
                      </a:r>
                      <a:endParaRPr lang="en-NG" sz="1500"/>
                    </a:p>
                  </a:txBody>
                  <a:tcPr marL="85423" marR="85423" marT="42711" marB="42711" anchor="ctr"/>
                </a:tc>
                <a:tc>
                  <a:txBody>
                    <a:bodyPr/>
                    <a:lstStyle/>
                    <a:p>
                      <a:r>
                        <a:rPr lang="en-US" sz="1500"/>
                        <a:t>Constraints</a:t>
                      </a:r>
                      <a:endParaRPr lang="en-NG" sz="1500"/>
                    </a:p>
                  </a:txBody>
                  <a:tcPr marL="85423" marR="85423" marT="42711" marB="42711" anchor="ctr"/>
                </a:tc>
                <a:extLst>
                  <a:ext uri="{0D108BD9-81ED-4DB2-BD59-A6C34878D82A}">
                    <a16:rowId xmlns:a16="http://schemas.microsoft.com/office/drawing/2014/main" val="3953334431"/>
                  </a:ext>
                </a:extLst>
              </a:tr>
              <a:tr h="963611">
                <a:tc>
                  <a:txBody>
                    <a:bodyPr/>
                    <a:lstStyle/>
                    <a:p>
                      <a:r>
                        <a:rPr lang="en-US" sz="1300" b="1"/>
                        <a:t>Conventional Blasting</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Cheapest Method</a:t>
                      </a:r>
                    </a:p>
                    <a:p>
                      <a:pPr marL="285750" indent="-285750">
                        <a:buFont typeface="Arial" panose="020B0604020202020204" pitchFamily="34" charset="0"/>
                        <a:buChar char="•"/>
                      </a:pPr>
                      <a:r>
                        <a:rPr lang="en-US" sz="1300" dirty="0"/>
                        <a:t>Suitable for High Volumes </a:t>
                      </a:r>
                      <a:endParaRPr lang="en-NG" sz="1300" dirty="0"/>
                    </a:p>
                  </a:txBody>
                  <a:tcPr marL="85423" marR="85423" marT="42711" marB="42711" anchor="ctr"/>
                </a:tc>
                <a:tc>
                  <a:txBody>
                    <a:bodyPr/>
                    <a:lstStyle/>
                    <a:p>
                      <a:pPr marL="285750" indent="-285750">
                        <a:buFont typeface="Arial" panose="020B0604020202020204" pitchFamily="34" charset="0"/>
                        <a:buChar char="•"/>
                      </a:pPr>
                      <a:r>
                        <a:rPr lang="en-US" sz="1300" dirty="0"/>
                        <a:t>Permission &amp; license required for usage, storage &amp; transportation</a:t>
                      </a:r>
                    </a:p>
                    <a:p>
                      <a:pPr marL="285750" indent="-285750">
                        <a:buFont typeface="Arial" panose="020B0604020202020204" pitchFamily="34" charset="0"/>
                        <a:buChar char="•"/>
                      </a:pPr>
                      <a:r>
                        <a:rPr lang="en-US" sz="1300" dirty="0"/>
                        <a:t>Not permitted near critical &amp; sensitive areas: Docks, dams, existing infra, railway lines, oil and gas pipeline etc.</a:t>
                      </a:r>
                      <a:endParaRPr lang="en-NG" sz="1300" dirty="0"/>
                    </a:p>
                  </a:txBody>
                  <a:tcPr marL="85423" marR="85423" marT="42711" marB="42711" anchor="ctr"/>
                </a:tc>
                <a:extLst>
                  <a:ext uri="{0D108BD9-81ED-4DB2-BD59-A6C34878D82A}">
                    <a16:rowId xmlns:a16="http://schemas.microsoft.com/office/drawing/2014/main" val="946772394"/>
                  </a:ext>
                </a:extLst>
              </a:tr>
              <a:tr h="568826">
                <a:tc>
                  <a:txBody>
                    <a:bodyPr/>
                    <a:lstStyle/>
                    <a:p>
                      <a:r>
                        <a:rPr lang="en-US" sz="1300" b="1"/>
                        <a:t>Control Blasting</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Cheap</a:t>
                      </a:r>
                    </a:p>
                    <a:p>
                      <a:pPr marL="285750" indent="-285750">
                        <a:buFont typeface="Arial" panose="020B0604020202020204" pitchFamily="34" charset="0"/>
                        <a:buChar char="•"/>
                      </a:pPr>
                      <a:r>
                        <a:rPr lang="en-US" sz="1300" dirty="0"/>
                        <a:t>Good Volumes</a:t>
                      </a:r>
                      <a:endParaRPr lang="en-NG" sz="1300" dirty="0"/>
                    </a:p>
                  </a:txBody>
                  <a:tcPr marL="85423" marR="85423" marT="42711" marB="42711" anchor="ctr"/>
                </a:tc>
                <a:tc>
                  <a:txBody>
                    <a:bodyPr/>
                    <a:lstStyle/>
                    <a:p>
                      <a:pPr marL="285750" indent="-285750">
                        <a:buFont typeface="Arial" panose="020B0604020202020204" pitchFamily="34" charset="0"/>
                        <a:buChar char="•"/>
                      </a:pPr>
                      <a:r>
                        <a:rPr lang="en-US" sz="1300" dirty="0"/>
                        <a:t>Permission and license required for usage, storage and transportation</a:t>
                      </a:r>
                    </a:p>
                  </a:txBody>
                  <a:tcPr marL="85423" marR="85423" marT="42711" marB="42711" anchor="ctr"/>
                </a:tc>
                <a:extLst>
                  <a:ext uri="{0D108BD9-81ED-4DB2-BD59-A6C34878D82A}">
                    <a16:rowId xmlns:a16="http://schemas.microsoft.com/office/drawing/2014/main" val="4159030981"/>
                  </a:ext>
                </a:extLst>
              </a:tr>
              <a:tr h="787605">
                <a:tc>
                  <a:txBody>
                    <a:bodyPr/>
                    <a:lstStyle/>
                    <a:p>
                      <a:r>
                        <a:rPr lang="en-US" sz="1300" b="1"/>
                        <a:t>Mechanical Excavation</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Relatively Expensive</a:t>
                      </a:r>
                    </a:p>
                    <a:p>
                      <a:pPr marL="285750" indent="-285750">
                        <a:buFont typeface="Arial" panose="020B0604020202020204" pitchFamily="34" charset="0"/>
                        <a:buChar char="•"/>
                      </a:pPr>
                      <a:r>
                        <a:rPr lang="en-US" sz="1300" dirty="0"/>
                        <a:t>Easy to use </a:t>
                      </a:r>
                    </a:p>
                    <a:p>
                      <a:pPr marL="285750" indent="-285750">
                        <a:buFont typeface="Arial" panose="020B0604020202020204" pitchFamily="34" charset="0"/>
                        <a:buChar char="•"/>
                      </a:pPr>
                      <a:r>
                        <a:rPr lang="en-US" sz="1300" dirty="0"/>
                        <a:t>Services available in local areas</a:t>
                      </a:r>
                      <a:endParaRPr lang="en-NG" sz="1300" dirty="0"/>
                    </a:p>
                  </a:txBody>
                  <a:tcPr marL="85423" marR="85423" marT="42711" marB="42711" anchor="ctr"/>
                </a:tc>
                <a:tc>
                  <a:txBody>
                    <a:bodyPr/>
                    <a:lstStyle/>
                    <a:p>
                      <a:pPr marL="285750" indent="-285750">
                        <a:buFont typeface="Arial" panose="020B0604020202020204" pitchFamily="34" charset="0"/>
                        <a:buChar char="•"/>
                      </a:pPr>
                      <a:r>
                        <a:rPr lang="en-US" sz="1300" dirty="0"/>
                        <a:t>Volume excavation not possible for</a:t>
                      </a:r>
                      <a:r>
                        <a:rPr lang="en-US" sz="1300" baseline="0" dirty="0"/>
                        <a:t> hard rock</a:t>
                      </a:r>
                      <a:endParaRPr lang="en-US" sz="1300" dirty="0"/>
                    </a:p>
                    <a:p>
                      <a:pPr marL="285750" indent="-285750">
                        <a:buFont typeface="Arial" panose="020B0604020202020204" pitchFamily="34" charset="0"/>
                        <a:buChar char="•"/>
                      </a:pPr>
                      <a:r>
                        <a:rPr lang="en-US" sz="1300" dirty="0"/>
                        <a:t>High time consumption</a:t>
                      </a:r>
                    </a:p>
                    <a:p>
                      <a:pPr marL="285750" indent="-285750">
                        <a:buFont typeface="Arial" panose="020B0604020202020204" pitchFamily="34" charset="0"/>
                        <a:buChar char="•"/>
                      </a:pPr>
                      <a:r>
                        <a:rPr lang="en-US" sz="1300" dirty="0"/>
                        <a:t>High noise</a:t>
                      </a:r>
                      <a:endParaRPr lang="en-NG" sz="1300" dirty="0"/>
                    </a:p>
                  </a:txBody>
                  <a:tcPr marL="85423" marR="85423" marT="42711" marB="42711" anchor="ctr"/>
                </a:tc>
                <a:extLst>
                  <a:ext uri="{0D108BD9-81ED-4DB2-BD59-A6C34878D82A}">
                    <a16:rowId xmlns:a16="http://schemas.microsoft.com/office/drawing/2014/main" val="793184637"/>
                  </a:ext>
                </a:extLst>
              </a:tr>
              <a:tr h="568826">
                <a:tc>
                  <a:txBody>
                    <a:bodyPr/>
                    <a:lstStyle/>
                    <a:p>
                      <a:r>
                        <a:rPr lang="en-US" sz="1300" b="1"/>
                        <a:t>Rock Splitter</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Good for confined spaces like trenches, vertical shaft, tunnel corners</a:t>
                      </a:r>
                      <a:endParaRPr lang="en-NG" sz="1300"/>
                    </a:p>
                  </a:txBody>
                  <a:tcPr marL="85423" marR="85423" marT="42711" marB="42711" anchor="ctr"/>
                </a:tc>
                <a:tc>
                  <a:txBody>
                    <a:bodyPr/>
                    <a:lstStyle/>
                    <a:p>
                      <a:pPr marL="285750" indent="-285750">
                        <a:buFont typeface="Arial" panose="020B0604020202020204" pitchFamily="34" charset="0"/>
                        <a:buChar char="•"/>
                      </a:pPr>
                      <a:r>
                        <a:rPr lang="en-US" sz="1300" dirty="0"/>
                        <a:t>Relatively expensive </a:t>
                      </a:r>
                    </a:p>
                    <a:p>
                      <a:pPr marL="285750" indent="-285750">
                        <a:buFont typeface="Arial" panose="020B0604020202020204" pitchFamily="34" charset="0"/>
                        <a:buChar char="•"/>
                      </a:pPr>
                      <a:r>
                        <a:rPr lang="en-US" sz="1300" dirty="0"/>
                        <a:t>Volume excavation not possible</a:t>
                      </a:r>
                      <a:endParaRPr lang="en-NG" sz="1300"/>
                    </a:p>
                  </a:txBody>
                  <a:tcPr marL="85423" marR="85423" marT="42711" marB="42711" anchor="ctr"/>
                </a:tc>
                <a:extLst>
                  <a:ext uri="{0D108BD9-81ED-4DB2-BD59-A6C34878D82A}">
                    <a16:rowId xmlns:a16="http://schemas.microsoft.com/office/drawing/2014/main" val="3603607008"/>
                  </a:ext>
                </a:extLst>
              </a:tr>
              <a:tr h="787605">
                <a:tc>
                  <a:txBody>
                    <a:bodyPr/>
                    <a:lstStyle/>
                    <a:p>
                      <a:r>
                        <a:rPr lang="en-US" sz="1300" b="1"/>
                        <a:t>Chemical Process</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High effectiveness when all surfaces are free</a:t>
                      </a:r>
                    </a:p>
                    <a:p>
                      <a:pPr marL="285750" indent="-285750">
                        <a:buFont typeface="Arial" panose="020B0604020202020204" pitchFamily="34" charset="0"/>
                        <a:buChar char="•"/>
                      </a:pPr>
                      <a:r>
                        <a:rPr lang="en-US" sz="1300" dirty="0"/>
                        <a:t>Easy to use</a:t>
                      </a:r>
                      <a:endParaRPr lang="en-NG" sz="1300"/>
                    </a:p>
                  </a:txBody>
                  <a:tcPr marL="85423" marR="85423" marT="42711" marB="42711" anchor="ctr"/>
                </a:tc>
                <a:tc>
                  <a:txBody>
                    <a:bodyPr/>
                    <a:lstStyle/>
                    <a:p>
                      <a:pPr marL="285750" indent="-285750">
                        <a:buFont typeface="Arial" panose="020B0604020202020204" pitchFamily="34" charset="0"/>
                        <a:buChar char="•"/>
                      </a:pPr>
                      <a:r>
                        <a:rPr lang="en-US" sz="1300" dirty="0"/>
                        <a:t>Volume excavation not possible / time consuming</a:t>
                      </a:r>
                    </a:p>
                    <a:p>
                      <a:pPr marL="285750" indent="-285750">
                        <a:buFont typeface="Arial" panose="020B0604020202020204" pitchFamily="34" charset="0"/>
                        <a:buChar char="•"/>
                      </a:pPr>
                      <a:r>
                        <a:rPr lang="en-US" sz="1300" dirty="0"/>
                        <a:t>Not effective on hard rock &amp; compressed rock</a:t>
                      </a:r>
                    </a:p>
                    <a:p>
                      <a:pPr marL="285750" indent="-285750">
                        <a:buFont typeface="Arial" panose="020B0604020202020204" pitchFamily="34" charset="0"/>
                        <a:buChar char="•"/>
                      </a:pPr>
                      <a:r>
                        <a:rPr lang="en-US" sz="1300" dirty="0"/>
                        <a:t>Drilling cost is higher</a:t>
                      </a:r>
                      <a:endParaRPr lang="en-NG" sz="1300"/>
                    </a:p>
                  </a:txBody>
                  <a:tcPr marL="85423" marR="85423" marT="42711" marB="42711" anchor="ctr"/>
                </a:tc>
                <a:extLst>
                  <a:ext uri="{0D108BD9-81ED-4DB2-BD59-A6C34878D82A}">
                    <a16:rowId xmlns:a16="http://schemas.microsoft.com/office/drawing/2014/main" val="3576942487"/>
                  </a:ext>
                </a:extLst>
              </a:tr>
              <a:tr h="746149">
                <a:tc>
                  <a:txBody>
                    <a:bodyPr/>
                    <a:lstStyle/>
                    <a:p>
                      <a:r>
                        <a:rPr lang="en-US" sz="1300" b="1"/>
                        <a:t>Wire Cutting</a:t>
                      </a:r>
                      <a:endParaRPr lang="en-NG" sz="1300" b="1"/>
                    </a:p>
                  </a:txBody>
                  <a:tcPr marL="85423" marR="85423" marT="42711" marB="42711" anchor="ctr"/>
                </a:tc>
                <a:tc>
                  <a:txBody>
                    <a:bodyPr/>
                    <a:lstStyle/>
                    <a:p>
                      <a:pPr marL="285750" indent="-285750">
                        <a:buFont typeface="Arial" panose="020B0604020202020204" pitchFamily="34" charset="0"/>
                        <a:buChar char="•"/>
                      </a:pPr>
                      <a:r>
                        <a:rPr lang="en-US" sz="1300" dirty="0"/>
                        <a:t>Although suitable for Granite &amp; Marble but can work in precise areas</a:t>
                      </a:r>
                      <a:endParaRPr lang="en-NG" sz="1300" dirty="0"/>
                    </a:p>
                  </a:txBody>
                  <a:tcPr marL="85423" marR="85423" marT="42711" marB="42711" anchor="ctr"/>
                </a:tc>
                <a:tc>
                  <a:txBody>
                    <a:bodyPr/>
                    <a:lstStyle/>
                    <a:p>
                      <a:pPr marL="285750" indent="-285750">
                        <a:buFont typeface="Arial" panose="020B0604020202020204" pitchFamily="34" charset="0"/>
                        <a:buChar char="•"/>
                      </a:pPr>
                      <a:r>
                        <a:rPr lang="en-US" sz="1300" dirty="0"/>
                        <a:t>Expensive</a:t>
                      </a:r>
                    </a:p>
                    <a:p>
                      <a:pPr marL="285750" indent="-285750">
                        <a:buFont typeface="Arial" panose="020B0604020202020204" pitchFamily="34" charset="0"/>
                        <a:buChar char="•"/>
                      </a:pPr>
                      <a:r>
                        <a:rPr lang="en-US" sz="1300" dirty="0"/>
                        <a:t>Cannot be used in corners of plot / bottom / slopes </a:t>
                      </a:r>
                      <a:r>
                        <a:rPr lang="en-US" sz="1300" dirty="0" err="1"/>
                        <a:t>etc</a:t>
                      </a:r>
                      <a:endParaRPr lang="en-US" sz="1300" dirty="0"/>
                    </a:p>
                    <a:p>
                      <a:pPr marL="285750" indent="-285750">
                        <a:buFont typeface="Arial" panose="020B0604020202020204" pitchFamily="34" charset="0"/>
                        <a:buChar char="•"/>
                      </a:pPr>
                      <a:r>
                        <a:rPr lang="en-US" sz="1300" dirty="0"/>
                        <a:t>Low output</a:t>
                      </a:r>
                      <a:endParaRPr lang="en-NG" sz="1300" dirty="0"/>
                    </a:p>
                  </a:txBody>
                  <a:tcPr marL="85423" marR="85423" marT="42711" marB="42711" anchor="ctr"/>
                </a:tc>
                <a:extLst>
                  <a:ext uri="{0D108BD9-81ED-4DB2-BD59-A6C34878D82A}">
                    <a16:rowId xmlns:a16="http://schemas.microsoft.com/office/drawing/2014/main" val="952791614"/>
                  </a:ext>
                </a:extLst>
              </a:tr>
            </a:tbl>
          </a:graphicData>
        </a:graphic>
      </p:graphicFrame>
    </p:spTree>
    <p:extLst>
      <p:ext uri="{BB962C8B-B14F-4D97-AF65-F5344CB8AC3E}">
        <p14:creationId xmlns:p14="http://schemas.microsoft.com/office/powerpoint/2010/main" val="243847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73DE-EBEB-906E-4FC4-146ABDF9E447}"/>
              </a:ext>
            </a:extLst>
          </p:cNvPr>
          <p:cNvSpPr>
            <a:spLocks noGrp="1"/>
          </p:cNvSpPr>
          <p:nvPr>
            <p:ph type="title"/>
          </p:nvPr>
        </p:nvSpPr>
        <p:spPr/>
        <p:txBody>
          <a:bodyPr/>
          <a:lstStyle/>
          <a:p>
            <a:r>
              <a:rPr lang="en-US" b="1" dirty="0"/>
              <a:t>Content</a:t>
            </a:r>
            <a:endParaRPr lang="en-NG" b="1" dirty="0"/>
          </a:p>
        </p:txBody>
      </p:sp>
      <p:graphicFrame>
        <p:nvGraphicFramePr>
          <p:cNvPr id="5" name="Content Placeholder 4">
            <a:extLst>
              <a:ext uri="{FF2B5EF4-FFF2-40B4-BE49-F238E27FC236}">
                <a16:creationId xmlns:a16="http://schemas.microsoft.com/office/drawing/2014/main" id="{ADDCC7EA-F172-37F3-B1C7-6D1268EA59F5}"/>
              </a:ext>
            </a:extLst>
          </p:cNvPr>
          <p:cNvGraphicFramePr>
            <a:graphicFrameLocks noGrp="1"/>
          </p:cNvGraphicFramePr>
          <p:nvPr>
            <p:ph idx="1"/>
            <p:extLst>
              <p:ext uri="{D42A27DB-BD31-4B8C-83A1-F6EECF244321}">
                <p14:modId xmlns:p14="http://schemas.microsoft.com/office/powerpoint/2010/main" val="406852884"/>
              </p:ext>
            </p:extLst>
          </p:nvPr>
        </p:nvGraphicFramePr>
        <p:xfrm>
          <a:off x="1116013" y="2478088"/>
          <a:ext cx="6153694" cy="1854200"/>
        </p:xfrm>
        <a:graphic>
          <a:graphicData uri="http://schemas.openxmlformats.org/drawingml/2006/table">
            <a:tbl>
              <a:tblPr firstRow="1" bandRow="1">
                <a:tableStyleId>{69012ECD-51FC-41F1-AA8D-1B2483CD663E}</a:tableStyleId>
              </a:tblPr>
              <a:tblGrid>
                <a:gridCol w="862912">
                  <a:extLst>
                    <a:ext uri="{9D8B030D-6E8A-4147-A177-3AD203B41FA5}">
                      <a16:colId xmlns:a16="http://schemas.microsoft.com/office/drawing/2014/main" val="4167562478"/>
                    </a:ext>
                  </a:extLst>
                </a:gridCol>
                <a:gridCol w="5290782">
                  <a:extLst>
                    <a:ext uri="{9D8B030D-6E8A-4147-A177-3AD203B41FA5}">
                      <a16:colId xmlns:a16="http://schemas.microsoft.com/office/drawing/2014/main" val="2837033239"/>
                    </a:ext>
                  </a:extLst>
                </a:gridCol>
              </a:tblGrid>
              <a:tr h="370840">
                <a:tc>
                  <a:txBody>
                    <a:bodyPr/>
                    <a:lstStyle/>
                    <a:p>
                      <a:r>
                        <a:rPr lang="en-US" dirty="0"/>
                        <a:t>Sr No.</a:t>
                      </a:r>
                      <a:endParaRPr lang="en-NG" dirty="0"/>
                    </a:p>
                  </a:txBody>
                  <a:tcPr/>
                </a:tc>
                <a:tc>
                  <a:txBody>
                    <a:bodyPr/>
                    <a:lstStyle/>
                    <a:p>
                      <a:r>
                        <a:rPr lang="en-US" dirty="0"/>
                        <a:t>Description</a:t>
                      </a:r>
                      <a:endParaRPr lang="en-NG" dirty="0"/>
                    </a:p>
                  </a:txBody>
                  <a:tcPr/>
                </a:tc>
                <a:extLst>
                  <a:ext uri="{0D108BD9-81ED-4DB2-BD59-A6C34878D82A}">
                    <a16:rowId xmlns:a16="http://schemas.microsoft.com/office/drawing/2014/main" val="203757795"/>
                  </a:ext>
                </a:extLst>
              </a:tr>
              <a:tr h="370840">
                <a:tc>
                  <a:txBody>
                    <a:bodyPr/>
                    <a:lstStyle/>
                    <a:p>
                      <a:r>
                        <a:rPr lang="en-US" dirty="0"/>
                        <a:t>1</a:t>
                      </a:r>
                      <a:endParaRPr lang="en-NG" dirty="0"/>
                    </a:p>
                  </a:txBody>
                  <a:tcPr>
                    <a:solidFill>
                      <a:schemeClr val="bg1"/>
                    </a:solidFill>
                  </a:tcPr>
                </a:tc>
                <a:tc>
                  <a:txBody>
                    <a:bodyPr/>
                    <a:lstStyle/>
                    <a:p>
                      <a:r>
                        <a:rPr lang="en-US" dirty="0"/>
                        <a:t>Existing Rock Excavation Methods</a:t>
                      </a:r>
                      <a:endParaRPr lang="en-NG" dirty="0"/>
                    </a:p>
                  </a:txBody>
                  <a:tcPr>
                    <a:solidFill>
                      <a:schemeClr val="bg1"/>
                    </a:solidFill>
                  </a:tcPr>
                </a:tc>
                <a:extLst>
                  <a:ext uri="{0D108BD9-81ED-4DB2-BD59-A6C34878D82A}">
                    <a16:rowId xmlns:a16="http://schemas.microsoft.com/office/drawing/2014/main" val="810576912"/>
                  </a:ext>
                </a:extLst>
              </a:tr>
              <a:tr h="370840">
                <a:tc>
                  <a:txBody>
                    <a:bodyPr/>
                    <a:lstStyle/>
                    <a:p>
                      <a:r>
                        <a:rPr lang="en-US" dirty="0"/>
                        <a:t>2</a:t>
                      </a:r>
                      <a:endParaRPr lang="en-NG" dirty="0"/>
                    </a:p>
                  </a:txBody>
                  <a:tcPr>
                    <a:solidFill>
                      <a:schemeClr val="accent1">
                        <a:lumMod val="20000"/>
                        <a:lumOff val="80000"/>
                      </a:schemeClr>
                    </a:solidFill>
                  </a:tcPr>
                </a:tc>
                <a:tc>
                  <a:txBody>
                    <a:bodyPr/>
                    <a:lstStyle/>
                    <a:p>
                      <a:r>
                        <a:rPr lang="en-US" dirty="0"/>
                        <a:t>Pulse Plasma Features &amp; Benefits</a:t>
                      </a:r>
                      <a:endParaRPr lang="en-NG" dirty="0"/>
                    </a:p>
                  </a:txBody>
                  <a:tcPr>
                    <a:solidFill>
                      <a:schemeClr val="accent1">
                        <a:lumMod val="20000"/>
                        <a:lumOff val="80000"/>
                      </a:schemeClr>
                    </a:solidFill>
                  </a:tcPr>
                </a:tc>
                <a:extLst>
                  <a:ext uri="{0D108BD9-81ED-4DB2-BD59-A6C34878D82A}">
                    <a16:rowId xmlns:a16="http://schemas.microsoft.com/office/drawing/2014/main" val="3556603981"/>
                  </a:ext>
                </a:extLst>
              </a:tr>
              <a:tr h="370840">
                <a:tc>
                  <a:txBody>
                    <a:bodyPr/>
                    <a:lstStyle/>
                    <a:p>
                      <a:r>
                        <a:rPr lang="en-US" dirty="0"/>
                        <a:t>3</a:t>
                      </a:r>
                      <a:endParaRPr lang="en-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Plasma Application &amp; Projects</a:t>
                      </a:r>
                      <a:endParaRPr lang="en-NG" dirty="0"/>
                    </a:p>
                  </a:txBody>
                  <a:tcPr/>
                </a:tc>
                <a:extLst>
                  <a:ext uri="{0D108BD9-81ED-4DB2-BD59-A6C34878D82A}">
                    <a16:rowId xmlns:a16="http://schemas.microsoft.com/office/drawing/2014/main" val="1070541849"/>
                  </a:ext>
                </a:extLst>
              </a:tr>
              <a:tr h="370840">
                <a:tc>
                  <a:txBody>
                    <a:bodyPr/>
                    <a:lstStyle/>
                    <a:p>
                      <a:r>
                        <a:rPr lang="en-US" dirty="0"/>
                        <a:t>4</a:t>
                      </a:r>
                      <a:endParaRPr lang="en-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Patents and Contact Information</a:t>
                      </a:r>
                      <a:endParaRPr lang="en-NG" dirty="0"/>
                    </a:p>
                  </a:txBody>
                  <a:tcPr/>
                </a:tc>
                <a:extLst>
                  <a:ext uri="{0D108BD9-81ED-4DB2-BD59-A6C34878D82A}">
                    <a16:rowId xmlns:a16="http://schemas.microsoft.com/office/drawing/2014/main" val="3147577372"/>
                  </a:ext>
                </a:extLst>
              </a:tr>
            </a:tbl>
          </a:graphicData>
        </a:graphic>
      </p:graphicFrame>
    </p:spTree>
    <p:extLst>
      <p:ext uri="{BB962C8B-B14F-4D97-AF65-F5344CB8AC3E}">
        <p14:creationId xmlns:p14="http://schemas.microsoft.com/office/powerpoint/2010/main" val="5026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BA48-EF13-2FDE-A2A2-0F1B447FB097}"/>
              </a:ext>
            </a:extLst>
          </p:cNvPr>
          <p:cNvSpPr>
            <a:spLocks noGrp="1"/>
          </p:cNvSpPr>
          <p:nvPr>
            <p:ph type="title"/>
          </p:nvPr>
        </p:nvSpPr>
        <p:spPr/>
        <p:txBody>
          <a:bodyPr/>
          <a:lstStyle/>
          <a:p>
            <a:r>
              <a:rPr lang="en-US" b="1" dirty="0"/>
              <a:t>Pulse Plasma Process Components</a:t>
            </a:r>
            <a:endParaRPr lang="en-NG" b="1" dirty="0"/>
          </a:p>
        </p:txBody>
      </p:sp>
      <p:grpSp>
        <p:nvGrpSpPr>
          <p:cNvPr id="8" name="Group 7">
            <a:extLst>
              <a:ext uri="{FF2B5EF4-FFF2-40B4-BE49-F238E27FC236}">
                <a16:creationId xmlns:a16="http://schemas.microsoft.com/office/drawing/2014/main" id="{28FCC156-332B-E3D4-9E8C-168A0B68C9FF}"/>
              </a:ext>
            </a:extLst>
          </p:cNvPr>
          <p:cNvGrpSpPr/>
          <p:nvPr/>
        </p:nvGrpSpPr>
        <p:grpSpPr>
          <a:xfrm>
            <a:off x="1255594" y="1883391"/>
            <a:ext cx="9744502" cy="4881349"/>
            <a:chOff x="2342866" y="1724167"/>
            <a:chExt cx="8252345" cy="4499212"/>
          </a:xfrm>
        </p:grpSpPr>
        <p:pic>
          <p:nvPicPr>
            <p:cNvPr id="5" name="Picture 4">
              <a:extLst>
                <a:ext uri="{FF2B5EF4-FFF2-40B4-BE49-F238E27FC236}">
                  <a16:creationId xmlns:a16="http://schemas.microsoft.com/office/drawing/2014/main" id="{6EF9D633-BF81-BCB6-A24E-4482655AD611}"/>
                </a:ext>
              </a:extLst>
            </p:cNvPr>
            <p:cNvPicPr>
              <a:picLocks noChangeAspect="1"/>
            </p:cNvPicPr>
            <p:nvPr/>
          </p:nvPicPr>
          <p:blipFill rotWithShape="1">
            <a:blip r:embed="rId2"/>
            <a:srcRect l="7083" t="2807" r="743" b="7097"/>
            <a:stretch/>
          </p:blipFill>
          <p:spPr>
            <a:xfrm>
              <a:off x="2342866" y="1724167"/>
              <a:ext cx="8252345" cy="4499212"/>
            </a:xfrm>
            <a:prstGeom prst="rect">
              <a:avLst/>
            </a:prstGeom>
          </p:spPr>
        </p:pic>
        <p:sp>
          <p:nvSpPr>
            <p:cNvPr id="7" name="TextBox 6">
              <a:extLst>
                <a:ext uri="{FF2B5EF4-FFF2-40B4-BE49-F238E27FC236}">
                  <a16:creationId xmlns:a16="http://schemas.microsoft.com/office/drawing/2014/main" id="{CD8BFFCE-EC98-BE80-EE9C-05E6F072738B}"/>
                </a:ext>
              </a:extLst>
            </p:cNvPr>
            <p:cNvSpPr txBox="1"/>
            <p:nvPr/>
          </p:nvSpPr>
          <p:spPr>
            <a:xfrm>
              <a:off x="2342866" y="2206388"/>
              <a:ext cx="2773067" cy="400110"/>
            </a:xfrm>
            <a:prstGeom prst="rect">
              <a:avLst/>
            </a:prstGeom>
            <a:solidFill>
              <a:srgbClr val="CACFCD"/>
            </a:solidFill>
          </p:spPr>
          <p:txBody>
            <a:bodyPr wrap="none" rtlCol="0">
              <a:spAutoFit/>
            </a:bodyPr>
            <a:lstStyle/>
            <a:p>
              <a:r>
                <a:rPr lang="en-US" sz="2000" b="1" dirty="0"/>
                <a:t>Process Components</a:t>
              </a:r>
              <a:endParaRPr lang="en-NG" sz="2000" b="1" dirty="0"/>
            </a:p>
          </p:txBody>
        </p:sp>
      </p:grpSp>
    </p:spTree>
    <p:extLst>
      <p:ext uri="{BB962C8B-B14F-4D97-AF65-F5344CB8AC3E}">
        <p14:creationId xmlns:p14="http://schemas.microsoft.com/office/powerpoint/2010/main" val="107710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4609-CAC3-69D3-2898-12F86381C2AF}"/>
              </a:ext>
            </a:extLst>
          </p:cNvPr>
          <p:cNvSpPr>
            <a:spLocks noGrp="1"/>
          </p:cNvSpPr>
          <p:nvPr>
            <p:ph type="title"/>
          </p:nvPr>
        </p:nvSpPr>
        <p:spPr/>
        <p:txBody>
          <a:bodyPr/>
          <a:lstStyle/>
          <a:p>
            <a:r>
              <a:rPr lang="en-US" b="1" dirty="0"/>
              <a:t>Plasma Cell Features</a:t>
            </a:r>
            <a:endParaRPr lang="en-NG" b="1" dirty="0"/>
          </a:p>
        </p:txBody>
      </p:sp>
      <p:sp>
        <p:nvSpPr>
          <p:cNvPr id="3" name="Content Placeholder 2">
            <a:extLst>
              <a:ext uri="{FF2B5EF4-FFF2-40B4-BE49-F238E27FC236}">
                <a16:creationId xmlns:a16="http://schemas.microsoft.com/office/drawing/2014/main" id="{C25808BB-FB0C-0F2A-716A-8CC70309899E}"/>
              </a:ext>
            </a:extLst>
          </p:cNvPr>
          <p:cNvSpPr>
            <a:spLocks noGrp="1"/>
          </p:cNvSpPr>
          <p:nvPr>
            <p:ph idx="1"/>
          </p:nvPr>
        </p:nvSpPr>
        <p:spPr>
          <a:xfrm>
            <a:off x="568657" y="2265528"/>
            <a:ext cx="6760191" cy="3906672"/>
          </a:xfrm>
        </p:spPr>
        <p:txBody>
          <a:bodyPr>
            <a:normAutofit fontScale="92500" lnSpcReduction="20000"/>
          </a:bodyPr>
          <a:lstStyle/>
          <a:p>
            <a:r>
              <a:rPr lang="en-US" sz="1800" dirty="0"/>
              <a:t>Electrolyte mix of Aluminum and Copper Oxide inside an oil paper tube (Length = </a:t>
            </a:r>
            <a:r>
              <a:rPr lang="en-US" sz="1800" b="1" dirty="0"/>
              <a:t>800 mm </a:t>
            </a:r>
            <a:r>
              <a:rPr lang="en-US" sz="1800" dirty="0"/>
              <a:t>; Weight = </a:t>
            </a:r>
            <a:r>
              <a:rPr lang="en-US" sz="1800" b="1" dirty="0"/>
              <a:t>1.234 kg</a:t>
            </a:r>
            <a:r>
              <a:rPr lang="en-US" sz="1800" dirty="0"/>
              <a:t>)</a:t>
            </a:r>
          </a:p>
          <a:p>
            <a:r>
              <a:rPr lang="en-US" sz="1800" dirty="0"/>
              <a:t>When supplied with a high-power pulse of 134 MW electric energy for a millisecond, </a:t>
            </a:r>
            <a:r>
              <a:rPr lang="en-US" sz="1800" b="1" dirty="0"/>
              <a:t>electrolyte mix converts into plasma stage,</a:t>
            </a:r>
            <a:r>
              <a:rPr lang="en-US" sz="1800" dirty="0"/>
              <a:t> generating high heat and impact wave causing rock fragmentation with low noise &amp; vibration levels within IS. </a:t>
            </a:r>
          </a:p>
          <a:p>
            <a:r>
              <a:rPr lang="en-US" sz="1800" dirty="0"/>
              <a:t>Eco-friendly and non-explosive (PESO Certified)</a:t>
            </a:r>
          </a:p>
          <a:p>
            <a:r>
              <a:rPr lang="en-US" sz="1800" dirty="0"/>
              <a:t>Can be transported by sea / air / road</a:t>
            </a:r>
          </a:p>
          <a:p>
            <a:r>
              <a:rPr lang="en-US" sz="1800" dirty="0"/>
              <a:t>No specific secured zone required for storage. </a:t>
            </a:r>
          </a:p>
          <a:p>
            <a:endParaRPr lang="en-US" sz="1800" dirty="0"/>
          </a:p>
          <a:p>
            <a:pPr marL="0" indent="0">
              <a:buNone/>
            </a:pPr>
            <a:r>
              <a:rPr lang="en-US" sz="1800" dirty="0"/>
              <a:t>Reaction of the cell when supplied with electric pulse</a:t>
            </a:r>
          </a:p>
          <a:p>
            <a:pPr marL="0" indent="0">
              <a:buNone/>
            </a:pPr>
            <a:r>
              <a:rPr lang="en-US" sz="1800" b="1" spc="300" dirty="0"/>
              <a:t>2Al + 3CuO = Al</a:t>
            </a:r>
            <a:r>
              <a:rPr lang="en-US" sz="1800" b="1" spc="300" baseline="-25000" dirty="0"/>
              <a:t>2</a:t>
            </a:r>
            <a:r>
              <a:rPr lang="en-US" sz="1800" b="1" spc="300" dirty="0"/>
              <a:t>O</a:t>
            </a:r>
            <a:r>
              <a:rPr lang="en-US" sz="1800" b="1" spc="300" baseline="-25000" dirty="0"/>
              <a:t>3</a:t>
            </a:r>
            <a:r>
              <a:rPr lang="en-US" sz="1800" b="1" spc="300" dirty="0"/>
              <a:t> + 3Cu + 1197 kJ</a:t>
            </a:r>
            <a:endParaRPr lang="en-NG" sz="1800" b="1" spc="300" dirty="0"/>
          </a:p>
        </p:txBody>
      </p:sp>
      <p:pic>
        <p:nvPicPr>
          <p:cNvPr id="5" name="Picture 4">
            <a:extLst>
              <a:ext uri="{FF2B5EF4-FFF2-40B4-BE49-F238E27FC236}">
                <a16:creationId xmlns:a16="http://schemas.microsoft.com/office/drawing/2014/main" id="{2A8E74B0-E8FC-FE8F-926B-7DB937EC86E5}"/>
              </a:ext>
            </a:extLst>
          </p:cNvPr>
          <p:cNvPicPr>
            <a:picLocks noChangeAspect="1"/>
          </p:cNvPicPr>
          <p:nvPr/>
        </p:nvPicPr>
        <p:blipFill rotWithShape="1">
          <a:blip r:embed="rId2"/>
          <a:srcRect t="12955"/>
          <a:stretch/>
        </p:blipFill>
        <p:spPr>
          <a:xfrm>
            <a:off x="7492576" y="2017874"/>
            <a:ext cx="3079886" cy="2187046"/>
          </a:xfrm>
          <a:prstGeom prst="rect">
            <a:avLst/>
          </a:prstGeom>
        </p:spPr>
      </p:pic>
      <p:pic>
        <p:nvPicPr>
          <p:cNvPr id="7" name="Picture 6">
            <a:extLst>
              <a:ext uri="{FF2B5EF4-FFF2-40B4-BE49-F238E27FC236}">
                <a16:creationId xmlns:a16="http://schemas.microsoft.com/office/drawing/2014/main" id="{E1FEABDC-FA50-5776-F663-C95F21B26201}"/>
              </a:ext>
            </a:extLst>
          </p:cNvPr>
          <p:cNvPicPr>
            <a:picLocks noChangeAspect="1"/>
          </p:cNvPicPr>
          <p:nvPr/>
        </p:nvPicPr>
        <p:blipFill rotWithShape="1">
          <a:blip r:embed="rId3"/>
          <a:srcRect t="13394"/>
          <a:stretch/>
        </p:blipFill>
        <p:spPr>
          <a:xfrm>
            <a:off x="7492575" y="4133864"/>
            <a:ext cx="3079885" cy="2187046"/>
          </a:xfrm>
          <a:prstGeom prst="rect">
            <a:avLst/>
          </a:prstGeom>
        </p:spPr>
      </p:pic>
      <p:pic>
        <p:nvPicPr>
          <p:cNvPr id="9" name="Picture 8">
            <a:extLst>
              <a:ext uri="{FF2B5EF4-FFF2-40B4-BE49-F238E27FC236}">
                <a16:creationId xmlns:a16="http://schemas.microsoft.com/office/drawing/2014/main" id="{71829398-A35A-6FB4-4B86-120E5B66A4DD}"/>
              </a:ext>
            </a:extLst>
          </p:cNvPr>
          <p:cNvPicPr>
            <a:picLocks noChangeAspect="1"/>
          </p:cNvPicPr>
          <p:nvPr/>
        </p:nvPicPr>
        <p:blipFill>
          <a:blip r:embed="rId4"/>
          <a:stretch>
            <a:fillRect/>
          </a:stretch>
        </p:blipFill>
        <p:spPr>
          <a:xfrm rot="5400000">
            <a:off x="9693868" y="3837567"/>
            <a:ext cx="3330051" cy="710867"/>
          </a:xfrm>
          <a:prstGeom prst="rect">
            <a:avLst/>
          </a:prstGeom>
        </p:spPr>
      </p:pic>
      <p:cxnSp>
        <p:nvCxnSpPr>
          <p:cNvPr id="10" name="Straight Connector 9">
            <a:extLst>
              <a:ext uri="{FF2B5EF4-FFF2-40B4-BE49-F238E27FC236}">
                <a16:creationId xmlns:a16="http://schemas.microsoft.com/office/drawing/2014/main" id="{E0A2189D-7F79-CC6E-AD95-19AD48515F37}"/>
              </a:ext>
            </a:extLst>
          </p:cNvPr>
          <p:cNvCxnSpPr>
            <a:cxnSpLocks/>
          </p:cNvCxnSpPr>
          <p:nvPr/>
        </p:nvCxnSpPr>
        <p:spPr>
          <a:xfrm>
            <a:off x="7424397" y="2051715"/>
            <a:ext cx="0" cy="44309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38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4609-CAC3-69D3-2898-12F86381C2AF}"/>
              </a:ext>
            </a:extLst>
          </p:cNvPr>
          <p:cNvSpPr>
            <a:spLocks noGrp="1"/>
          </p:cNvSpPr>
          <p:nvPr>
            <p:ph type="title"/>
          </p:nvPr>
        </p:nvSpPr>
        <p:spPr/>
        <p:txBody>
          <a:bodyPr/>
          <a:lstStyle/>
          <a:p>
            <a:r>
              <a:rPr lang="en-US" b="1" dirty="0"/>
              <a:t>Electro Power Impactor (EPI) Features</a:t>
            </a:r>
            <a:endParaRPr lang="en-NG" b="1" dirty="0"/>
          </a:p>
        </p:txBody>
      </p:sp>
      <p:graphicFrame>
        <p:nvGraphicFramePr>
          <p:cNvPr id="6" name="Content Placeholder 5">
            <a:extLst>
              <a:ext uri="{FF2B5EF4-FFF2-40B4-BE49-F238E27FC236}">
                <a16:creationId xmlns:a16="http://schemas.microsoft.com/office/drawing/2014/main" id="{89D45A60-377B-0183-338E-2B682CC33373}"/>
              </a:ext>
            </a:extLst>
          </p:cNvPr>
          <p:cNvGraphicFramePr>
            <a:graphicFrameLocks noGrp="1"/>
          </p:cNvGraphicFramePr>
          <p:nvPr>
            <p:ph idx="1"/>
            <p:extLst>
              <p:ext uri="{D42A27DB-BD31-4B8C-83A1-F6EECF244321}">
                <p14:modId xmlns:p14="http://schemas.microsoft.com/office/powerpoint/2010/main" val="1161833132"/>
              </p:ext>
            </p:extLst>
          </p:nvPr>
        </p:nvGraphicFramePr>
        <p:xfrm>
          <a:off x="582666" y="1830260"/>
          <a:ext cx="5857993" cy="2479040"/>
        </p:xfrm>
        <a:graphic>
          <a:graphicData uri="http://schemas.openxmlformats.org/drawingml/2006/table">
            <a:tbl>
              <a:tblPr>
                <a:tableStyleId>{BC89EF96-8CEA-46FF-86C4-4CE0E7609802}</a:tableStyleId>
              </a:tblPr>
              <a:tblGrid>
                <a:gridCol w="2126000">
                  <a:extLst>
                    <a:ext uri="{9D8B030D-6E8A-4147-A177-3AD203B41FA5}">
                      <a16:colId xmlns:a16="http://schemas.microsoft.com/office/drawing/2014/main" val="2573602124"/>
                    </a:ext>
                  </a:extLst>
                </a:gridCol>
                <a:gridCol w="3731993">
                  <a:extLst>
                    <a:ext uri="{9D8B030D-6E8A-4147-A177-3AD203B41FA5}">
                      <a16:colId xmlns:a16="http://schemas.microsoft.com/office/drawing/2014/main" val="3364631490"/>
                    </a:ext>
                  </a:extLst>
                </a:gridCol>
              </a:tblGrid>
              <a:tr h="370840">
                <a:tc>
                  <a:txBody>
                    <a:bodyPr/>
                    <a:lstStyle/>
                    <a:p>
                      <a:r>
                        <a:rPr lang="en-US" sz="1600" b="1" dirty="0"/>
                        <a:t>Input Power</a:t>
                      </a:r>
                      <a:endParaRPr lang="en-NG" sz="1600" b="1" dirty="0"/>
                    </a:p>
                  </a:txBody>
                  <a:tcPr anchor="ctr"/>
                </a:tc>
                <a:tc>
                  <a:txBody>
                    <a:bodyPr/>
                    <a:lstStyle/>
                    <a:p>
                      <a:r>
                        <a:rPr lang="en-US" sz="1600" dirty="0"/>
                        <a:t>20 kW (380 V AC, 3 ø)</a:t>
                      </a:r>
                      <a:endParaRPr lang="en-NG" sz="1600" dirty="0"/>
                    </a:p>
                  </a:txBody>
                  <a:tcPr anchor="ctr"/>
                </a:tc>
                <a:extLst>
                  <a:ext uri="{0D108BD9-81ED-4DB2-BD59-A6C34878D82A}">
                    <a16:rowId xmlns:a16="http://schemas.microsoft.com/office/drawing/2014/main" val="1170303883"/>
                  </a:ext>
                </a:extLst>
              </a:tr>
              <a:tr h="370840">
                <a:tc>
                  <a:txBody>
                    <a:bodyPr/>
                    <a:lstStyle/>
                    <a:p>
                      <a:r>
                        <a:rPr lang="en-US" sz="1600" b="1" dirty="0"/>
                        <a:t>Capacitor</a:t>
                      </a:r>
                      <a:endParaRPr lang="en-NG" sz="1600" b="1" dirty="0"/>
                    </a:p>
                  </a:txBody>
                  <a:tcPr anchor="ctr"/>
                </a:tc>
                <a:tc>
                  <a:txBody>
                    <a:bodyPr/>
                    <a:lstStyle/>
                    <a:p>
                      <a:r>
                        <a:rPr lang="en-US" sz="1600" dirty="0"/>
                        <a:t>9000 V DC , 830 µF</a:t>
                      </a:r>
                    </a:p>
                    <a:p>
                      <a:r>
                        <a:rPr lang="en-US" sz="1600" dirty="0"/>
                        <a:t>8 </a:t>
                      </a:r>
                      <a:r>
                        <a:rPr lang="en-US" sz="1600" dirty="0" err="1"/>
                        <a:t>ea</a:t>
                      </a:r>
                      <a:r>
                        <a:rPr lang="en-US" sz="1600" dirty="0"/>
                        <a:t> parallel circuit</a:t>
                      </a:r>
                      <a:endParaRPr lang="en-NG" sz="1600" dirty="0"/>
                    </a:p>
                  </a:txBody>
                  <a:tcPr anchor="ctr"/>
                </a:tc>
                <a:extLst>
                  <a:ext uri="{0D108BD9-81ED-4DB2-BD59-A6C34878D82A}">
                    <a16:rowId xmlns:a16="http://schemas.microsoft.com/office/drawing/2014/main" val="2949503152"/>
                  </a:ext>
                </a:extLst>
              </a:tr>
              <a:tr h="370840">
                <a:tc>
                  <a:txBody>
                    <a:bodyPr/>
                    <a:lstStyle/>
                    <a:p>
                      <a:r>
                        <a:rPr lang="en-US" sz="1600" b="1" dirty="0"/>
                        <a:t>Max. Energy Storage</a:t>
                      </a:r>
                      <a:endParaRPr lang="en-NG" sz="1600" b="1" dirty="0"/>
                    </a:p>
                  </a:txBody>
                  <a:tcPr anchor="ctr"/>
                </a:tc>
                <a:tc>
                  <a:txBody>
                    <a:bodyPr/>
                    <a:lstStyle/>
                    <a:p>
                      <a:r>
                        <a:rPr lang="en-US" sz="1600" dirty="0"/>
                        <a:t>268.92 kJ</a:t>
                      </a:r>
                      <a:endParaRPr lang="en-NG" sz="1600" dirty="0"/>
                    </a:p>
                  </a:txBody>
                  <a:tcPr anchor="ctr"/>
                </a:tc>
                <a:extLst>
                  <a:ext uri="{0D108BD9-81ED-4DB2-BD59-A6C34878D82A}">
                    <a16:rowId xmlns:a16="http://schemas.microsoft.com/office/drawing/2014/main" val="1887314265"/>
                  </a:ext>
                </a:extLst>
              </a:tr>
              <a:tr h="370840">
                <a:tc>
                  <a:txBody>
                    <a:bodyPr/>
                    <a:lstStyle/>
                    <a:p>
                      <a:r>
                        <a:rPr lang="en-US" sz="1600" b="1" dirty="0"/>
                        <a:t>Max. Output Energy</a:t>
                      </a:r>
                      <a:endParaRPr lang="en-NG" sz="1600" b="1" dirty="0"/>
                    </a:p>
                  </a:txBody>
                  <a:tcPr anchor="ctr"/>
                </a:tc>
                <a:tc>
                  <a:txBody>
                    <a:bodyPr/>
                    <a:lstStyle/>
                    <a:p>
                      <a:r>
                        <a:rPr lang="en-US" sz="1600" dirty="0"/>
                        <a:t>134460 kJ</a:t>
                      </a:r>
                      <a:endParaRPr lang="en-NG" sz="1600" dirty="0"/>
                    </a:p>
                  </a:txBody>
                  <a:tcPr anchor="ctr"/>
                </a:tc>
                <a:extLst>
                  <a:ext uri="{0D108BD9-81ED-4DB2-BD59-A6C34878D82A}">
                    <a16:rowId xmlns:a16="http://schemas.microsoft.com/office/drawing/2014/main" val="3137744369"/>
                  </a:ext>
                </a:extLst>
              </a:tr>
              <a:tr h="370840">
                <a:tc>
                  <a:txBody>
                    <a:bodyPr/>
                    <a:lstStyle/>
                    <a:p>
                      <a:r>
                        <a:rPr lang="en-US" sz="1600" b="1" dirty="0"/>
                        <a:t>Weight</a:t>
                      </a:r>
                      <a:endParaRPr lang="en-NG" sz="1600" b="1" dirty="0"/>
                    </a:p>
                  </a:txBody>
                  <a:tcPr anchor="ctr"/>
                </a:tc>
                <a:tc>
                  <a:txBody>
                    <a:bodyPr/>
                    <a:lstStyle/>
                    <a:p>
                      <a:r>
                        <a:rPr lang="en-US" sz="1600" dirty="0"/>
                        <a:t>1.2 tons</a:t>
                      </a:r>
                      <a:endParaRPr lang="en-NG" sz="1600" dirty="0"/>
                    </a:p>
                  </a:txBody>
                  <a:tcPr anchor="ctr"/>
                </a:tc>
                <a:extLst>
                  <a:ext uri="{0D108BD9-81ED-4DB2-BD59-A6C34878D82A}">
                    <a16:rowId xmlns:a16="http://schemas.microsoft.com/office/drawing/2014/main" val="3012588607"/>
                  </a:ext>
                </a:extLst>
              </a:tr>
            </a:tbl>
          </a:graphicData>
        </a:graphic>
      </p:graphicFrame>
      <p:pic>
        <p:nvPicPr>
          <p:cNvPr id="5" name="Picture 4">
            <a:extLst>
              <a:ext uri="{FF2B5EF4-FFF2-40B4-BE49-F238E27FC236}">
                <a16:creationId xmlns:a16="http://schemas.microsoft.com/office/drawing/2014/main" id="{13C62FFD-6A4C-39AD-68F2-D4277F769B3F}"/>
              </a:ext>
            </a:extLst>
          </p:cNvPr>
          <p:cNvPicPr>
            <a:picLocks noChangeAspect="1"/>
          </p:cNvPicPr>
          <p:nvPr/>
        </p:nvPicPr>
        <p:blipFill>
          <a:blip r:embed="rId2"/>
          <a:stretch>
            <a:fillRect/>
          </a:stretch>
        </p:blipFill>
        <p:spPr>
          <a:xfrm>
            <a:off x="7623114" y="1877064"/>
            <a:ext cx="3401241" cy="2756273"/>
          </a:xfrm>
          <a:prstGeom prst="rect">
            <a:avLst/>
          </a:prstGeom>
        </p:spPr>
      </p:pic>
      <p:graphicFrame>
        <p:nvGraphicFramePr>
          <p:cNvPr id="7" name="Content Placeholder 3">
            <a:extLst>
              <a:ext uri="{FF2B5EF4-FFF2-40B4-BE49-F238E27FC236}">
                <a16:creationId xmlns:a16="http://schemas.microsoft.com/office/drawing/2014/main" id="{AEE7C4D6-4FDD-2770-CE8C-5F854910A4FD}"/>
              </a:ext>
            </a:extLst>
          </p:cNvPr>
          <p:cNvGraphicFramePr>
            <a:graphicFrameLocks/>
          </p:cNvGraphicFramePr>
          <p:nvPr>
            <p:extLst>
              <p:ext uri="{D42A27DB-BD31-4B8C-83A1-F6EECF244321}">
                <p14:modId xmlns:p14="http://schemas.microsoft.com/office/powerpoint/2010/main" val="1244961032"/>
              </p:ext>
            </p:extLst>
          </p:nvPr>
        </p:nvGraphicFramePr>
        <p:xfrm>
          <a:off x="582666" y="5159793"/>
          <a:ext cx="10999373" cy="1843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8507FF7-8F6B-9563-CAE5-A8AFC1FEF8FA}"/>
              </a:ext>
            </a:extLst>
          </p:cNvPr>
          <p:cNvSpPr txBox="1"/>
          <p:nvPr/>
        </p:nvSpPr>
        <p:spPr>
          <a:xfrm>
            <a:off x="582666" y="5150020"/>
            <a:ext cx="10999372" cy="369332"/>
          </a:xfrm>
          <a:prstGeom prst="rect">
            <a:avLst/>
          </a:prstGeom>
          <a:noFill/>
        </p:spPr>
        <p:txBody>
          <a:bodyPr wrap="square" rtlCol="0">
            <a:spAutoFit/>
          </a:bodyPr>
          <a:lstStyle/>
          <a:p>
            <a:r>
              <a:rPr lang="en-US" b="1" dirty="0"/>
              <a:t>EPI Plasma Blasting Process</a:t>
            </a:r>
            <a:endParaRPr lang="en-NG" b="1" dirty="0"/>
          </a:p>
        </p:txBody>
      </p:sp>
      <p:cxnSp>
        <p:nvCxnSpPr>
          <p:cNvPr id="11" name="Straight Connector 10">
            <a:extLst>
              <a:ext uri="{FF2B5EF4-FFF2-40B4-BE49-F238E27FC236}">
                <a16:creationId xmlns:a16="http://schemas.microsoft.com/office/drawing/2014/main" id="{462B49F1-1949-D538-677D-79BA14FE40F1}"/>
              </a:ext>
            </a:extLst>
          </p:cNvPr>
          <p:cNvCxnSpPr/>
          <p:nvPr/>
        </p:nvCxnSpPr>
        <p:spPr>
          <a:xfrm flipV="1">
            <a:off x="582666" y="5501156"/>
            <a:ext cx="11045227" cy="4438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05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12A7-0F6C-70E8-3CBA-167D05CE7E7B}"/>
              </a:ext>
            </a:extLst>
          </p:cNvPr>
          <p:cNvSpPr>
            <a:spLocks noGrp="1"/>
          </p:cNvSpPr>
          <p:nvPr>
            <p:ph type="title"/>
          </p:nvPr>
        </p:nvSpPr>
        <p:spPr/>
        <p:txBody>
          <a:bodyPr/>
          <a:lstStyle/>
          <a:p>
            <a:r>
              <a:rPr lang="en-US" b="1" dirty="0"/>
              <a:t>Pulse Plasma Benefits</a:t>
            </a:r>
            <a:endParaRPr lang="en-NG" b="1" dirty="0"/>
          </a:p>
        </p:txBody>
      </p:sp>
      <p:sp>
        <p:nvSpPr>
          <p:cNvPr id="3" name="Content Placeholder 2">
            <a:extLst>
              <a:ext uri="{FF2B5EF4-FFF2-40B4-BE49-F238E27FC236}">
                <a16:creationId xmlns:a16="http://schemas.microsoft.com/office/drawing/2014/main" id="{7E638CF6-EB6E-3E0F-C911-BC257162A1D1}"/>
              </a:ext>
            </a:extLst>
          </p:cNvPr>
          <p:cNvSpPr>
            <a:spLocks noGrp="1"/>
          </p:cNvSpPr>
          <p:nvPr>
            <p:ph idx="1"/>
          </p:nvPr>
        </p:nvSpPr>
        <p:spPr>
          <a:xfrm>
            <a:off x="736981" y="2511187"/>
            <a:ext cx="3389194" cy="4088642"/>
          </a:xfrm>
          <a:ln>
            <a:solidFill>
              <a:schemeClr val="bg1"/>
            </a:solidFill>
          </a:ln>
        </p:spPr>
        <p:txBody>
          <a:bodyPr>
            <a:normAutofit fontScale="92500" lnSpcReduction="10000"/>
          </a:bodyPr>
          <a:lstStyle/>
          <a:p>
            <a:pPr marL="0" indent="0">
              <a:buNone/>
            </a:pPr>
            <a:r>
              <a:rPr lang="en-US" sz="2000" b="1" dirty="0"/>
              <a:t>Efficiency &amp; Speed</a:t>
            </a:r>
          </a:p>
          <a:p>
            <a:r>
              <a:rPr lang="en-US" sz="1700" dirty="0"/>
              <a:t>Efficiency of 2.7-3 cubic m per cell*</a:t>
            </a:r>
          </a:p>
          <a:p>
            <a:r>
              <a:rPr lang="en-US" sz="1700" dirty="0"/>
              <a:t>Can blast 5-7 holes in each pulse plasma cycle</a:t>
            </a:r>
          </a:p>
          <a:p>
            <a:r>
              <a:rPr lang="en-US" sz="1700" dirty="0"/>
              <a:t>Significantly reduces project execution timelines</a:t>
            </a:r>
          </a:p>
          <a:p>
            <a:r>
              <a:rPr lang="en-US" sz="1700" dirty="0"/>
              <a:t>Secondary breaking not required or easier due to high fracture rate</a:t>
            </a:r>
          </a:p>
          <a:p>
            <a:r>
              <a:rPr lang="en-US" sz="1700" dirty="0"/>
              <a:t>Reaction at 3000 ºC vs-controlled blasting reaction at 1300 ºC</a:t>
            </a:r>
          </a:p>
          <a:p>
            <a:pPr marL="0" indent="0">
              <a:buNone/>
            </a:pPr>
            <a:endParaRPr lang="en-US" sz="2000" b="1" dirty="0"/>
          </a:p>
          <a:p>
            <a:pPr marL="0" indent="0">
              <a:buNone/>
            </a:pPr>
            <a:endParaRPr lang="en-NG" sz="2000" b="1" dirty="0"/>
          </a:p>
        </p:txBody>
      </p:sp>
      <p:sp>
        <p:nvSpPr>
          <p:cNvPr id="4" name="Content Placeholder 2">
            <a:extLst>
              <a:ext uri="{FF2B5EF4-FFF2-40B4-BE49-F238E27FC236}">
                <a16:creationId xmlns:a16="http://schemas.microsoft.com/office/drawing/2014/main" id="{3179AA9B-D99A-E42E-16DC-12583DC478EF}"/>
              </a:ext>
            </a:extLst>
          </p:cNvPr>
          <p:cNvSpPr txBox="1">
            <a:spLocks/>
          </p:cNvSpPr>
          <p:nvPr/>
        </p:nvSpPr>
        <p:spPr>
          <a:xfrm>
            <a:off x="4401403" y="2083558"/>
            <a:ext cx="3389194" cy="408864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G"/>
          </a:p>
        </p:txBody>
      </p:sp>
      <p:sp>
        <p:nvSpPr>
          <p:cNvPr id="5" name="Content Placeholder 2">
            <a:extLst>
              <a:ext uri="{FF2B5EF4-FFF2-40B4-BE49-F238E27FC236}">
                <a16:creationId xmlns:a16="http://schemas.microsoft.com/office/drawing/2014/main" id="{77EB1FEE-EB01-B316-3201-2BE8E2474426}"/>
              </a:ext>
            </a:extLst>
          </p:cNvPr>
          <p:cNvSpPr txBox="1">
            <a:spLocks/>
          </p:cNvSpPr>
          <p:nvPr/>
        </p:nvSpPr>
        <p:spPr>
          <a:xfrm>
            <a:off x="8236424" y="2083558"/>
            <a:ext cx="3389194" cy="408864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G"/>
          </a:p>
        </p:txBody>
      </p:sp>
      <p:sp>
        <p:nvSpPr>
          <p:cNvPr id="6" name="Content Placeholder 2">
            <a:extLst>
              <a:ext uri="{FF2B5EF4-FFF2-40B4-BE49-F238E27FC236}">
                <a16:creationId xmlns:a16="http://schemas.microsoft.com/office/drawing/2014/main" id="{FBB1A6CB-7FBD-317F-E2E5-AE5FCC65DADA}"/>
              </a:ext>
            </a:extLst>
          </p:cNvPr>
          <p:cNvSpPr txBox="1">
            <a:spLocks/>
          </p:cNvSpPr>
          <p:nvPr/>
        </p:nvSpPr>
        <p:spPr>
          <a:xfrm>
            <a:off x="4490115" y="2511187"/>
            <a:ext cx="3389194" cy="40886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Low Vibrations &amp; Sound</a:t>
            </a:r>
            <a:endParaRPr lang="en-NG" sz="2000" b="1" dirty="0"/>
          </a:p>
        </p:txBody>
      </p:sp>
      <p:sp>
        <p:nvSpPr>
          <p:cNvPr id="7" name="Content Placeholder 2">
            <a:extLst>
              <a:ext uri="{FF2B5EF4-FFF2-40B4-BE49-F238E27FC236}">
                <a16:creationId xmlns:a16="http://schemas.microsoft.com/office/drawing/2014/main" id="{0E88D0F8-9ACD-C94D-AC74-15D549D29136}"/>
              </a:ext>
            </a:extLst>
          </p:cNvPr>
          <p:cNvSpPr txBox="1">
            <a:spLocks/>
          </p:cNvSpPr>
          <p:nvPr/>
        </p:nvSpPr>
        <p:spPr>
          <a:xfrm>
            <a:off x="8243248" y="2511187"/>
            <a:ext cx="3389194" cy="40886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Other Benefits</a:t>
            </a:r>
          </a:p>
          <a:p>
            <a:r>
              <a:rPr lang="en-US" sz="1800" dirty="0"/>
              <a:t>Eco-friendly </a:t>
            </a:r>
          </a:p>
          <a:p>
            <a:r>
              <a:rPr lang="en-US" sz="1800" dirty="0"/>
              <a:t>No gas generation as the process is thermite</a:t>
            </a:r>
          </a:p>
          <a:p>
            <a:r>
              <a:rPr lang="en-US" sz="1800" dirty="0"/>
              <a:t>Low Dust and flying of rock</a:t>
            </a:r>
          </a:p>
          <a:p>
            <a:r>
              <a:rPr lang="en-US" sz="1800" dirty="0"/>
              <a:t>No resonance generated due to no overlapping frequency thereby not affecting nearby infra</a:t>
            </a:r>
          </a:p>
          <a:p>
            <a:endParaRPr lang="en-NG" sz="2000" dirty="0"/>
          </a:p>
        </p:txBody>
      </p:sp>
      <p:graphicFrame>
        <p:nvGraphicFramePr>
          <p:cNvPr id="8" name="Table 7">
            <a:extLst>
              <a:ext uri="{FF2B5EF4-FFF2-40B4-BE49-F238E27FC236}">
                <a16:creationId xmlns:a16="http://schemas.microsoft.com/office/drawing/2014/main" id="{35E5F985-61EA-62EB-559C-EE62D6C789B9}"/>
              </a:ext>
            </a:extLst>
          </p:cNvPr>
          <p:cNvGraphicFramePr>
            <a:graphicFrameLocks noGrp="1"/>
          </p:cNvGraphicFramePr>
          <p:nvPr>
            <p:extLst>
              <p:ext uri="{D42A27DB-BD31-4B8C-83A1-F6EECF244321}">
                <p14:modId xmlns:p14="http://schemas.microsoft.com/office/powerpoint/2010/main" val="3803100346"/>
              </p:ext>
            </p:extLst>
          </p:nvPr>
        </p:nvGraphicFramePr>
        <p:xfrm>
          <a:off x="4721371" y="3294540"/>
          <a:ext cx="2917587" cy="1259840"/>
        </p:xfrm>
        <a:graphic>
          <a:graphicData uri="http://schemas.openxmlformats.org/drawingml/2006/table">
            <a:tbl>
              <a:tblPr firstRow="1" bandRow="1">
                <a:tableStyleId>{69012ECD-51FC-41F1-AA8D-1B2483CD663E}</a:tableStyleId>
              </a:tblPr>
              <a:tblGrid>
                <a:gridCol w="972529">
                  <a:extLst>
                    <a:ext uri="{9D8B030D-6E8A-4147-A177-3AD203B41FA5}">
                      <a16:colId xmlns:a16="http://schemas.microsoft.com/office/drawing/2014/main" val="2870046825"/>
                    </a:ext>
                  </a:extLst>
                </a:gridCol>
                <a:gridCol w="972529">
                  <a:extLst>
                    <a:ext uri="{9D8B030D-6E8A-4147-A177-3AD203B41FA5}">
                      <a16:colId xmlns:a16="http://schemas.microsoft.com/office/drawing/2014/main" val="1011636699"/>
                    </a:ext>
                  </a:extLst>
                </a:gridCol>
                <a:gridCol w="972529">
                  <a:extLst>
                    <a:ext uri="{9D8B030D-6E8A-4147-A177-3AD203B41FA5}">
                      <a16:colId xmlns:a16="http://schemas.microsoft.com/office/drawing/2014/main" val="1184474000"/>
                    </a:ext>
                  </a:extLst>
                </a:gridCol>
              </a:tblGrid>
              <a:tr h="370840">
                <a:tc>
                  <a:txBody>
                    <a:bodyPr/>
                    <a:lstStyle/>
                    <a:p>
                      <a:pPr algn="ctr"/>
                      <a:r>
                        <a:rPr lang="en-US" sz="1400" dirty="0"/>
                        <a:t>Distance</a:t>
                      </a:r>
                      <a:endParaRPr lang="en-NG" sz="1400" dirty="0"/>
                    </a:p>
                  </a:txBody>
                  <a:tcPr/>
                </a:tc>
                <a:tc>
                  <a:txBody>
                    <a:bodyPr/>
                    <a:lstStyle/>
                    <a:p>
                      <a:pPr algn="ctr"/>
                      <a:r>
                        <a:rPr lang="en-US" sz="1400" dirty="0"/>
                        <a:t>EPI</a:t>
                      </a:r>
                      <a:endParaRPr lang="en-NG" sz="1400" dirty="0"/>
                    </a:p>
                  </a:txBody>
                  <a:tcPr/>
                </a:tc>
                <a:tc>
                  <a:txBody>
                    <a:bodyPr/>
                    <a:lstStyle/>
                    <a:p>
                      <a:pPr algn="ctr"/>
                      <a:r>
                        <a:rPr lang="en-US" sz="1400" dirty="0"/>
                        <a:t>Control Blasting</a:t>
                      </a:r>
                      <a:endParaRPr lang="en-NG" sz="1400" dirty="0"/>
                    </a:p>
                  </a:txBody>
                  <a:tcPr/>
                </a:tc>
                <a:extLst>
                  <a:ext uri="{0D108BD9-81ED-4DB2-BD59-A6C34878D82A}">
                    <a16:rowId xmlns:a16="http://schemas.microsoft.com/office/drawing/2014/main" val="2218097158"/>
                  </a:ext>
                </a:extLst>
              </a:tr>
              <a:tr h="370840">
                <a:tc>
                  <a:txBody>
                    <a:bodyPr/>
                    <a:lstStyle/>
                    <a:p>
                      <a:pPr algn="ctr"/>
                      <a:r>
                        <a:rPr lang="en-US" sz="1400" dirty="0"/>
                        <a:t>20 m</a:t>
                      </a:r>
                      <a:endParaRPr lang="en-NG" sz="1400" dirty="0"/>
                    </a:p>
                  </a:txBody>
                  <a:tcPr/>
                </a:tc>
                <a:tc>
                  <a:txBody>
                    <a:bodyPr/>
                    <a:lstStyle/>
                    <a:p>
                      <a:pPr algn="ctr"/>
                      <a:r>
                        <a:rPr lang="en-US" sz="1400" dirty="0"/>
                        <a:t>.092 </a:t>
                      </a:r>
                      <a:r>
                        <a:rPr lang="en-US" sz="1400" dirty="0" err="1"/>
                        <a:t>kine</a:t>
                      </a:r>
                      <a:endParaRPr lang="en-NG" sz="1400" dirty="0"/>
                    </a:p>
                  </a:txBody>
                  <a:tcPr/>
                </a:tc>
                <a:tc>
                  <a:txBody>
                    <a:bodyPr/>
                    <a:lstStyle/>
                    <a:p>
                      <a:pPr algn="ctr"/>
                      <a:r>
                        <a:rPr lang="en-US" sz="1400" dirty="0"/>
                        <a:t>1.8 </a:t>
                      </a:r>
                      <a:r>
                        <a:rPr lang="en-US" sz="1400" dirty="0" err="1"/>
                        <a:t>kine</a:t>
                      </a:r>
                      <a:endParaRPr lang="en-NG" sz="1400" dirty="0"/>
                    </a:p>
                  </a:txBody>
                  <a:tcPr/>
                </a:tc>
                <a:extLst>
                  <a:ext uri="{0D108BD9-81ED-4DB2-BD59-A6C34878D82A}">
                    <a16:rowId xmlns:a16="http://schemas.microsoft.com/office/drawing/2014/main" val="2978036037"/>
                  </a:ext>
                </a:extLst>
              </a:tr>
              <a:tr h="370840">
                <a:tc>
                  <a:txBody>
                    <a:bodyPr/>
                    <a:lstStyle/>
                    <a:p>
                      <a:pPr algn="ctr"/>
                      <a:r>
                        <a:rPr lang="en-US" sz="1400" dirty="0"/>
                        <a:t>30 m</a:t>
                      </a:r>
                      <a:endParaRPr lang="en-NG" sz="1400" dirty="0"/>
                    </a:p>
                  </a:txBody>
                  <a:tcPr/>
                </a:tc>
                <a:tc>
                  <a:txBody>
                    <a:bodyPr/>
                    <a:lstStyle/>
                    <a:p>
                      <a:pPr algn="ctr"/>
                      <a:r>
                        <a:rPr lang="en-US" sz="1400" dirty="0"/>
                        <a:t>.089 </a:t>
                      </a:r>
                      <a:r>
                        <a:rPr lang="en-US" sz="1400" dirty="0" err="1"/>
                        <a:t>kine</a:t>
                      </a:r>
                      <a:endParaRPr lang="en-NG" sz="1400" dirty="0"/>
                    </a:p>
                  </a:txBody>
                  <a:tcPr/>
                </a:tc>
                <a:tc>
                  <a:txBody>
                    <a:bodyPr/>
                    <a:lstStyle/>
                    <a:p>
                      <a:pPr algn="ctr"/>
                      <a:r>
                        <a:rPr lang="en-US" sz="1400" dirty="0"/>
                        <a:t>1.15 </a:t>
                      </a:r>
                      <a:r>
                        <a:rPr lang="en-US" sz="1400" dirty="0" err="1"/>
                        <a:t>kine</a:t>
                      </a:r>
                      <a:endParaRPr lang="en-NG" sz="1400" dirty="0"/>
                    </a:p>
                  </a:txBody>
                  <a:tcPr/>
                </a:tc>
                <a:extLst>
                  <a:ext uri="{0D108BD9-81ED-4DB2-BD59-A6C34878D82A}">
                    <a16:rowId xmlns:a16="http://schemas.microsoft.com/office/drawing/2014/main" val="3753056145"/>
                  </a:ext>
                </a:extLst>
              </a:tr>
            </a:tbl>
          </a:graphicData>
        </a:graphic>
      </p:graphicFrame>
      <p:graphicFrame>
        <p:nvGraphicFramePr>
          <p:cNvPr id="9" name="Table 8">
            <a:extLst>
              <a:ext uri="{FF2B5EF4-FFF2-40B4-BE49-F238E27FC236}">
                <a16:creationId xmlns:a16="http://schemas.microsoft.com/office/drawing/2014/main" id="{17795B96-03B5-9D76-8511-9EED6DB2A282}"/>
              </a:ext>
            </a:extLst>
          </p:cNvPr>
          <p:cNvGraphicFramePr>
            <a:graphicFrameLocks noGrp="1"/>
          </p:cNvGraphicFramePr>
          <p:nvPr>
            <p:extLst>
              <p:ext uri="{D42A27DB-BD31-4B8C-83A1-F6EECF244321}">
                <p14:modId xmlns:p14="http://schemas.microsoft.com/office/powerpoint/2010/main" val="2332395897"/>
              </p:ext>
            </p:extLst>
          </p:nvPr>
        </p:nvGraphicFramePr>
        <p:xfrm>
          <a:off x="4721371" y="4927726"/>
          <a:ext cx="2917587" cy="1259840"/>
        </p:xfrm>
        <a:graphic>
          <a:graphicData uri="http://schemas.openxmlformats.org/drawingml/2006/table">
            <a:tbl>
              <a:tblPr firstRow="1" bandRow="1">
                <a:tableStyleId>{69012ECD-51FC-41F1-AA8D-1B2483CD663E}</a:tableStyleId>
              </a:tblPr>
              <a:tblGrid>
                <a:gridCol w="972529">
                  <a:extLst>
                    <a:ext uri="{9D8B030D-6E8A-4147-A177-3AD203B41FA5}">
                      <a16:colId xmlns:a16="http://schemas.microsoft.com/office/drawing/2014/main" val="2870046825"/>
                    </a:ext>
                  </a:extLst>
                </a:gridCol>
                <a:gridCol w="972529">
                  <a:extLst>
                    <a:ext uri="{9D8B030D-6E8A-4147-A177-3AD203B41FA5}">
                      <a16:colId xmlns:a16="http://schemas.microsoft.com/office/drawing/2014/main" val="1011636699"/>
                    </a:ext>
                  </a:extLst>
                </a:gridCol>
                <a:gridCol w="972529">
                  <a:extLst>
                    <a:ext uri="{9D8B030D-6E8A-4147-A177-3AD203B41FA5}">
                      <a16:colId xmlns:a16="http://schemas.microsoft.com/office/drawing/2014/main" val="1184474000"/>
                    </a:ext>
                  </a:extLst>
                </a:gridCol>
              </a:tblGrid>
              <a:tr h="370840">
                <a:tc>
                  <a:txBody>
                    <a:bodyPr/>
                    <a:lstStyle/>
                    <a:p>
                      <a:pPr algn="ctr"/>
                      <a:r>
                        <a:rPr lang="en-US" sz="1400" dirty="0"/>
                        <a:t>Distance</a:t>
                      </a:r>
                      <a:endParaRPr lang="en-NG" sz="1400" dirty="0"/>
                    </a:p>
                  </a:txBody>
                  <a:tcPr/>
                </a:tc>
                <a:tc>
                  <a:txBody>
                    <a:bodyPr/>
                    <a:lstStyle/>
                    <a:p>
                      <a:pPr algn="ctr"/>
                      <a:r>
                        <a:rPr lang="en-US" sz="1400" dirty="0"/>
                        <a:t>EPI</a:t>
                      </a:r>
                      <a:endParaRPr lang="en-NG" sz="1400" dirty="0"/>
                    </a:p>
                  </a:txBody>
                  <a:tcPr/>
                </a:tc>
                <a:tc>
                  <a:txBody>
                    <a:bodyPr/>
                    <a:lstStyle/>
                    <a:p>
                      <a:pPr algn="ctr"/>
                      <a:r>
                        <a:rPr lang="en-US" sz="1400" dirty="0"/>
                        <a:t>Control Blasting</a:t>
                      </a:r>
                      <a:endParaRPr lang="en-NG" sz="1400" dirty="0"/>
                    </a:p>
                  </a:txBody>
                  <a:tcPr/>
                </a:tc>
                <a:extLst>
                  <a:ext uri="{0D108BD9-81ED-4DB2-BD59-A6C34878D82A}">
                    <a16:rowId xmlns:a16="http://schemas.microsoft.com/office/drawing/2014/main" val="2218097158"/>
                  </a:ext>
                </a:extLst>
              </a:tr>
              <a:tr h="370840">
                <a:tc>
                  <a:txBody>
                    <a:bodyPr/>
                    <a:lstStyle/>
                    <a:p>
                      <a:pPr algn="ctr"/>
                      <a:r>
                        <a:rPr lang="en-US" sz="1400" dirty="0"/>
                        <a:t>20 m</a:t>
                      </a:r>
                      <a:endParaRPr lang="en-NG" sz="1400" dirty="0"/>
                    </a:p>
                  </a:txBody>
                  <a:tcPr/>
                </a:tc>
                <a:tc>
                  <a:txBody>
                    <a:bodyPr/>
                    <a:lstStyle/>
                    <a:p>
                      <a:pPr algn="ctr"/>
                      <a:r>
                        <a:rPr lang="en-US" sz="1400" dirty="0"/>
                        <a:t>67.6 dB</a:t>
                      </a:r>
                      <a:endParaRPr lang="en-NG" sz="1400" dirty="0"/>
                    </a:p>
                  </a:txBody>
                  <a:tcPr/>
                </a:tc>
                <a:tc>
                  <a:txBody>
                    <a:bodyPr/>
                    <a:lstStyle/>
                    <a:p>
                      <a:pPr algn="ctr"/>
                      <a:r>
                        <a:rPr lang="en-US" sz="1400" dirty="0"/>
                        <a:t>83.2 dB</a:t>
                      </a:r>
                      <a:endParaRPr lang="en-NG" sz="1400" dirty="0"/>
                    </a:p>
                  </a:txBody>
                  <a:tcPr/>
                </a:tc>
                <a:extLst>
                  <a:ext uri="{0D108BD9-81ED-4DB2-BD59-A6C34878D82A}">
                    <a16:rowId xmlns:a16="http://schemas.microsoft.com/office/drawing/2014/main" val="2978036037"/>
                  </a:ext>
                </a:extLst>
              </a:tr>
              <a:tr h="370840">
                <a:tc>
                  <a:txBody>
                    <a:bodyPr/>
                    <a:lstStyle/>
                    <a:p>
                      <a:pPr algn="ctr"/>
                      <a:r>
                        <a:rPr lang="en-US" sz="1400" dirty="0"/>
                        <a:t>30 m</a:t>
                      </a:r>
                      <a:endParaRPr lang="en-NG" sz="1400" dirty="0"/>
                    </a:p>
                  </a:txBody>
                  <a:tcPr/>
                </a:tc>
                <a:tc>
                  <a:txBody>
                    <a:bodyPr/>
                    <a:lstStyle/>
                    <a:p>
                      <a:pPr algn="ctr"/>
                      <a:r>
                        <a:rPr lang="en-US" sz="1400" dirty="0"/>
                        <a:t>65.3 dB</a:t>
                      </a:r>
                      <a:endParaRPr lang="en-NG" sz="1400" dirty="0"/>
                    </a:p>
                  </a:txBody>
                  <a:tcPr/>
                </a:tc>
                <a:tc>
                  <a:txBody>
                    <a:bodyPr/>
                    <a:lstStyle/>
                    <a:p>
                      <a:pPr algn="ctr"/>
                      <a:r>
                        <a:rPr lang="en-US" sz="1400" dirty="0"/>
                        <a:t>78.9 dB</a:t>
                      </a:r>
                      <a:endParaRPr lang="en-NG" sz="1400" dirty="0"/>
                    </a:p>
                  </a:txBody>
                  <a:tcPr/>
                </a:tc>
                <a:extLst>
                  <a:ext uri="{0D108BD9-81ED-4DB2-BD59-A6C34878D82A}">
                    <a16:rowId xmlns:a16="http://schemas.microsoft.com/office/drawing/2014/main" val="3753056145"/>
                  </a:ext>
                </a:extLst>
              </a:tr>
            </a:tbl>
          </a:graphicData>
        </a:graphic>
      </p:graphicFrame>
      <p:sp>
        <p:nvSpPr>
          <p:cNvPr id="10" name="TextBox 9">
            <a:extLst>
              <a:ext uri="{FF2B5EF4-FFF2-40B4-BE49-F238E27FC236}">
                <a16:creationId xmlns:a16="http://schemas.microsoft.com/office/drawing/2014/main" id="{017A191F-5701-08BA-6FC4-AD0B715471FC}"/>
              </a:ext>
            </a:extLst>
          </p:cNvPr>
          <p:cNvSpPr txBox="1"/>
          <p:nvPr/>
        </p:nvSpPr>
        <p:spPr>
          <a:xfrm>
            <a:off x="736980" y="1885915"/>
            <a:ext cx="10888637" cy="400110"/>
          </a:xfrm>
          <a:prstGeom prst="rect">
            <a:avLst/>
          </a:prstGeom>
          <a:solidFill>
            <a:schemeClr val="accent1">
              <a:lumMod val="50000"/>
            </a:schemeClr>
          </a:solidFill>
        </p:spPr>
        <p:txBody>
          <a:bodyPr wrap="square" rtlCol="0">
            <a:spAutoFit/>
          </a:bodyPr>
          <a:lstStyle/>
          <a:p>
            <a:pPr algn="ctr"/>
            <a:r>
              <a:rPr lang="en-US" sz="2000" b="1" dirty="0">
                <a:solidFill>
                  <a:schemeClr val="bg1"/>
                </a:solidFill>
              </a:rPr>
              <a:t>No Blasting Permission Required to use this highly efficient non-explosive technology</a:t>
            </a:r>
            <a:endParaRPr lang="en-NG" sz="2000" b="1" dirty="0">
              <a:solidFill>
                <a:schemeClr val="bg1"/>
              </a:solidFill>
            </a:endParaRPr>
          </a:p>
        </p:txBody>
      </p:sp>
      <p:cxnSp>
        <p:nvCxnSpPr>
          <p:cNvPr id="12" name="Straight Connector 11">
            <a:extLst>
              <a:ext uri="{FF2B5EF4-FFF2-40B4-BE49-F238E27FC236}">
                <a16:creationId xmlns:a16="http://schemas.microsoft.com/office/drawing/2014/main" id="{153277EE-7C4F-9E05-47E8-EC120CBCB87C}"/>
              </a:ext>
            </a:extLst>
          </p:cNvPr>
          <p:cNvCxnSpPr>
            <a:cxnSpLocks/>
          </p:cNvCxnSpPr>
          <p:nvPr/>
        </p:nvCxnSpPr>
        <p:spPr>
          <a:xfrm>
            <a:off x="4312691" y="2374710"/>
            <a:ext cx="0" cy="4167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5F97D0-EFDA-5A34-A0AC-0A71192A09DA}"/>
              </a:ext>
            </a:extLst>
          </p:cNvPr>
          <p:cNvCxnSpPr>
            <a:cxnSpLocks/>
          </p:cNvCxnSpPr>
          <p:nvPr/>
        </p:nvCxnSpPr>
        <p:spPr>
          <a:xfrm>
            <a:off x="8093121" y="2374710"/>
            <a:ext cx="0" cy="41671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41537F-86EE-3802-4F2E-A0ECE91F5FD6}"/>
              </a:ext>
            </a:extLst>
          </p:cNvPr>
          <p:cNvSpPr txBox="1"/>
          <p:nvPr/>
        </p:nvSpPr>
        <p:spPr>
          <a:xfrm>
            <a:off x="0" y="6545546"/>
            <a:ext cx="6987653" cy="338554"/>
          </a:xfrm>
          <a:prstGeom prst="rect">
            <a:avLst/>
          </a:prstGeom>
          <a:noFill/>
        </p:spPr>
        <p:txBody>
          <a:bodyPr wrap="square" rtlCol="0">
            <a:spAutoFit/>
          </a:bodyPr>
          <a:lstStyle/>
          <a:p>
            <a:r>
              <a:rPr lang="en-US" sz="800" i="1" dirty="0">
                <a:latin typeface="+mj-lt"/>
              </a:rPr>
              <a:t>*F</a:t>
            </a:r>
            <a:r>
              <a:rPr lang="en-US" sz="800" b="0" i="1" dirty="0">
                <a:solidFill>
                  <a:srgbClr val="000000"/>
                </a:solidFill>
                <a:effectLst/>
                <a:latin typeface="+mj-lt"/>
              </a:rPr>
              <a:t>or confined area like Tunnels / trench application / Shaft etc., output per cell might come down and vary from 1.6 to 2.2 cum per cell depending on the available free face, type of rock, formation of rock, drilling pattern etc.</a:t>
            </a:r>
            <a:endParaRPr lang="en-NG" sz="800" i="1" dirty="0">
              <a:latin typeface="+mj-lt"/>
            </a:endParaRPr>
          </a:p>
        </p:txBody>
      </p:sp>
    </p:spTree>
    <p:extLst>
      <p:ext uri="{BB962C8B-B14F-4D97-AF65-F5344CB8AC3E}">
        <p14:creationId xmlns:p14="http://schemas.microsoft.com/office/powerpoint/2010/main" val="347445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73DE-EBEB-906E-4FC4-146ABDF9E447}"/>
              </a:ext>
            </a:extLst>
          </p:cNvPr>
          <p:cNvSpPr>
            <a:spLocks noGrp="1"/>
          </p:cNvSpPr>
          <p:nvPr>
            <p:ph type="title"/>
          </p:nvPr>
        </p:nvSpPr>
        <p:spPr/>
        <p:txBody>
          <a:bodyPr/>
          <a:lstStyle/>
          <a:p>
            <a:r>
              <a:rPr lang="en-US" b="1" dirty="0"/>
              <a:t>Content</a:t>
            </a:r>
            <a:endParaRPr lang="en-NG" b="1" dirty="0"/>
          </a:p>
        </p:txBody>
      </p:sp>
      <p:graphicFrame>
        <p:nvGraphicFramePr>
          <p:cNvPr id="5" name="Content Placeholder 4">
            <a:extLst>
              <a:ext uri="{FF2B5EF4-FFF2-40B4-BE49-F238E27FC236}">
                <a16:creationId xmlns:a16="http://schemas.microsoft.com/office/drawing/2014/main" id="{ADDCC7EA-F172-37F3-B1C7-6D1268EA59F5}"/>
              </a:ext>
            </a:extLst>
          </p:cNvPr>
          <p:cNvGraphicFramePr>
            <a:graphicFrameLocks noGrp="1"/>
          </p:cNvGraphicFramePr>
          <p:nvPr>
            <p:ph idx="1"/>
            <p:extLst>
              <p:ext uri="{D42A27DB-BD31-4B8C-83A1-F6EECF244321}">
                <p14:modId xmlns:p14="http://schemas.microsoft.com/office/powerpoint/2010/main" val="395852789"/>
              </p:ext>
            </p:extLst>
          </p:nvPr>
        </p:nvGraphicFramePr>
        <p:xfrm>
          <a:off x="1116013" y="2478088"/>
          <a:ext cx="6153694" cy="1854200"/>
        </p:xfrm>
        <a:graphic>
          <a:graphicData uri="http://schemas.openxmlformats.org/drawingml/2006/table">
            <a:tbl>
              <a:tblPr firstRow="1" bandRow="1">
                <a:tableStyleId>{69012ECD-51FC-41F1-AA8D-1B2483CD663E}</a:tableStyleId>
              </a:tblPr>
              <a:tblGrid>
                <a:gridCol w="862912">
                  <a:extLst>
                    <a:ext uri="{9D8B030D-6E8A-4147-A177-3AD203B41FA5}">
                      <a16:colId xmlns:a16="http://schemas.microsoft.com/office/drawing/2014/main" val="4167562478"/>
                    </a:ext>
                  </a:extLst>
                </a:gridCol>
                <a:gridCol w="5290782">
                  <a:extLst>
                    <a:ext uri="{9D8B030D-6E8A-4147-A177-3AD203B41FA5}">
                      <a16:colId xmlns:a16="http://schemas.microsoft.com/office/drawing/2014/main" val="2837033239"/>
                    </a:ext>
                  </a:extLst>
                </a:gridCol>
              </a:tblGrid>
              <a:tr h="370840">
                <a:tc>
                  <a:txBody>
                    <a:bodyPr/>
                    <a:lstStyle/>
                    <a:p>
                      <a:r>
                        <a:rPr lang="en-US" dirty="0"/>
                        <a:t>Sr No.</a:t>
                      </a:r>
                      <a:endParaRPr lang="en-NG" dirty="0"/>
                    </a:p>
                  </a:txBody>
                  <a:tcPr/>
                </a:tc>
                <a:tc>
                  <a:txBody>
                    <a:bodyPr/>
                    <a:lstStyle/>
                    <a:p>
                      <a:r>
                        <a:rPr lang="en-US" dirty="0"/>
                        <a:t>Description</a:t>
                      </a:r>
                      <a:endParaRPr lang="en-NG" dirty="0"/>
                    </a:p>
                  </a:txBody>
                  <a:tcPr/>
                </a:tc>
                <a:extLst>
                  <a:ext uri="{0D108BD9-81ED-4DB2-BD59-A6C34878D82A}">
                    <a16:rowId xmlns:a16="http://schemas.microsoft.com/office/drawing/2014/main" val="203757795"/>
                  </a:ext>
                </a:extLst>
              </a:tr>
              <a:tr h="370840">
                <a:tc>
                  <a:txBody>
                    <a:bodyPr/>
                    <a:lstStyle/>
                    <a:p>
                      <a:r>
                        <a:rPr lang="en-US" dirty="0"/>
                        <a:t>1</a:t>
                      </a:r>
                      <a:endParaRPr lang="en-NG" dirty="0"/>
                    </a:p>
                  </a:txBody>
                  <a:tcPr>
                    <a:solidFill>
                      <a:schemeClr val="bg1"/>
                    </a:solidFill>
                  </a:tcPr>
                </a:tc>
                <a:tc>
                  <a:txBody>
                    <a:bodyPr/>
                    <a:lstStyle/>
                    <a:p>
                      <a:r>
                        <a:rPr lang="en-US" dirty="0"/>
                        <a:t>Existing Rock Excavation Methods</a:t>
                      </a:r>
                      <a:endParaRPr lang="en-NG" dirty="0"/>
                    </a:p>
                  </a:txBody>
                  <a:tcPr>
                    <a:solidFill>
                      <a:schemeClr val="bg1"/>
                    </a:solidFill>
                  </a:tcPr>
                </a:tc>
                <a:extLst>
                  <a:ext uri="{0D108BD9-81ED-4DB2-BD59-A6C34878D82A}">
                    <a16:rowId xmlns:a16="http://schemas.microsoft.com/office/drawing/2014/main" val="810576912"/>
                  </a:ext>
                </a:extLst>
              </a:tr>
              <a:tr h="370840">
                <a:tc>
                  <a:txBody>
                    <a:bodyPr/>
                    <a:lstStyle/>
                    <a:p>
                      <a:r>
                        <a:rPr lang="en-US" dirty="0"/>
                        <a:t>2</a:t>
                      </a:r>
                      <a:endParaRPr lang="en-NG" dirty="0"/>
                    </a:p>
                  </a:txBody>
                  <a:tcPr>
                    <a:solidFill>
                      <a:schemeClr val="bg1"/>
                    </a:solidFill>
                  </a:tcPr>
                </a:tc>
                <a:tc>
                  <a:txBody>
                    <a:bodyPr/>
                    <a:lstStyle/>
                    <a:p>
                      <a:r>
                        <a:rPr lang="en-US" dirty="0"/>
                        <a:t>Pulse Plasma Features &amp; Benefits</a:t>
                      </a:r>
                      <a:endParaRPr lang="en-NG" dirty="0"/>
                    </a:p>
                  </a:txBody>
                  <a:tcPr>
                    <a:solidFill>
                      <a:schemeClr val="bg1"/>
                    </a:solidFill>
                  </a:tcPr>
                </a:tc>
                <a:extLst>
                  <a:ext uri="{0D108BD9-81ED-4DB2-BD59-A6C34878D82A}">
                    <a16:rowId xmlns:a16="http://schemas.microsoft.com/office/drawing/2014/main" val="3556603981"/>
                  </a:ext>
                </a:extLst>
              </a:tr>
              <a:tr h="370840">
                <a:tc>
                  <a:txBody>
                    <a:bodyPr/>
                    <a:lstStyle/>
                    <a:p>
                      <a:r>
                        <a:rPr lang="en-US" dirty="0"/>
                        <a:t>3</a:t>
                      </a:r>
                      <a:endParaRPr lang="en-NG"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Plasma Application &amp; Projects</a:t>
                      </a:r>
                      <a:endParaRPr lang="en-NG" dirty="0"/>
                    </a:p>
                  </a:txBody>
                  <a:tcPr>
                    <a:solidFill>
                      <a:schemeClr val="accent1">
                        <a:lumMod val="20000"/>
                        <a:lumOff val="80000"/>
                      </a:schemeClr>
                    </a:solidFill>
                  </a:tcPr>
                </a:tc>
                <a:extLst>
                  <a:ext uri="{0D108BD9-81ED-4DB2-BD59-A6C34878D82A}">
                    <a16:rowId xmlns:a16="http://schemas.microsoft.com/office/drawing/2014/main" val="1070541849"/>
                  </a:ext>
                </a:extLst>
              </a:tr>
              <a:tr h="370840">
                <a:tc>
                  <a:txBody>
                    <a:bodyPr/>
                    <a:lstStyle/>
                    <a:p>
                      <a:r>
                        <a:rPr lang="en-US" dirty="0"/>
                        <a:t>4</a:t>
                      </a:r>
                      <a:endParaRPr lang="en-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Patents and Contact Information</a:t>
                      </a:r>
                      <a:endParaRPr lang="en-NG" dirty="0"/>
                    </a:p>
                  </a:txBody>
                  <a:tcPr/>
                </a:tc>
                <a:extLst>
                  <a:ext uri="{0D108BD9-81ED-4DB2-BD59-A6C34878D82A}">
                    <a16:rowId xmlns:a16="http://schemas.microsoft.com/office/drawing/2014/main" val="3147577372"/>
                  </a:ext>
                </a:extLst>
              </a:tr>
            </a:tbl>
          </a:graphicData>
        </a:graphic>
      </p:graphicFrame>
    </p:spTree>
    <p:extLst>
      <p:ext uri="{BB962C8B-B14F-4D97-AF65-F5344CB8AC3E}">
        <p14:creationId xmlns:p14="http://schemas.microsoft.com/office/powerpoint/2010/main" val="3983081319"/>
      </p:ext>
    </p:extLst>
  </p:cSld>
  <p:clrMapOvr>
    <a:masterClrMapping/>
  </p:clrMapOvr>
</p:sld>
</file>

<file path=ppt/theme/theme1.xml><?xml version="1.0" encoding="utf-8"?>
<a:theme xmlns:a="http://schemas.openxmlformats.org/drawingml/2006/main" name="AccentBox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AccentBox</Template>
  <TotalTime>7342</TotalTime>
  <Words>1002</Words>
  <Application>Microsoft Office PowerPoint</Application>
  <PresentationFormat>Widescreen</PresentationFormat>
  <Paragraphs>225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vt:lpstr>
      <vt:lpstr>Calibri</vt:lpstr>
      <vt:lpstr>AccentBoxVTI</vt:lpstr>
      <vt:lpstr>Pulse Plasma  Rock Fragmentation</vt:lpstr>
      <vt:lpstr>Content</vt:lpstr>
      <vt:lpstr>Existing Rock Excavation Methods</vt:lpstr>
      <vt:lpstr>Content</vt:lpstr>
      <vt:lpstr>Pulse Plasma Process Components</vt:lpstr>
      <vt:lpstr>Plasma Cell Features</vt:lpstr>
      <vt:lpstr>Electro Power Impactor (EPI) Features</vt:lpstr>
      <vt:lpstr>Pulse Plasma Benefits</vt:lpstr>
      <vt:lpstr>Content</vt:lpstr>
      <vt:lpstr>Pulse Plasma Application</vt:lpstr>
      <vt:lpstr>Major Projects in India</vt:lpstr>
      <vt:lpstr>Project Videos</vt:lpstr>
      <vt:lpstr>Content</vt:lpstr>
      <vt:lpstr>Certifications &amp; Patents</vt:lpstr>
      <vt:lpstr>Contact Information   Sumul Patel sumul.patel@dattatreyainc.com www.dattatreyainc.com M: +919824049872  Yash Patel yashpatel.2910@outlook.com M: +916353927986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 Plasma  Rock Fragmentation</dc:title>
  <dc:creator>Yash Patel</dc:creator>
  <cp:lastModifiedBy>Yash Patel</cp:lastModifiedBy>
  <cp:revision>17</cp:revision>
  <dcterms:created xsi:type="dcterms:W3CDTF">2024-03-07T06:49:16Z</dcterms:created>
  <dcterms:modified xsi:type="dcterms:W3CDTF">2024-03-16T04:27:04Z</dcterms:modified>
</cp:coreProperties>
</file>