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1" r:id="rId1"/>
  </p:sldMasterIdLst>
  <p:notesMasterIdLst>
    <p:notesMasterId r:id="rId17"/>
  </p:notesMasterIdLst>
  <p:handoutMasterIdLst>
    <p:handoutMasterId r:id="rId18"/>
  </p:handoutMasterIdLst>
  <p:sldIdLst>
    <p:sldId id="276" r:id="rId2"/>
    <p:sldId id="257" r:id="rId3"/>
    <p:sldId id="258" r:id="rId4"/>
    <p:sldId id="277" r:id="rId5"/>
    <p:sldId id="278" r:id="rId6"/>
    <p:sldId id="259" r:id="rId7"/>
    <p:sldId id="260" r:id="rId8"/>
    <p:sldId id="272" r:id="rId9"/>
    <p:sldId id="262" r:id="rId10"/>
    <p:sldId id="275" r:id="rId11"/>
    <p:sldId id="270" r:id="rId12"/>
    <p:sldId id="273" r:id="rId13"/>
    <p:sldId id="271" r:id="rId14"/>
    <p:sldId id="265" r:id="rId15"/>
    <p:sldId id="266" r:id="rId16"/>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85" autoAdjust="0"/>
    <p:restoredTop sz="94660"/>
  </p:normalViewPr>
  <p:slideViewPr>
    <p:cSldViewPr snapToGrid="0">
      <p:cViewPr varScale="1">
        <p:scale>
          <a:sx n="80" d="100"/>
          <a:sy n="80" d="100"/>
        </p:scale>
        <p:origin x="941" y="41"/>
      </p:cViewPr>
      <p:guideLst/>
    </p:cSldViewPr>
  </p:slideViewPr>
  <p:notesTextViewPr>
    <p:cViewPr>
      <p:scale>
        <a:sx n="1" d="1"/>
        <a:sy n="1" d="1"/>
      </p:scale>
      <p:origin x="0" y="0"/>
    </p:cViewPr>
  </p:notesTextViewPr>
  <p:notesViewPr>
    <p:cSldViewPr snapToGrid="0">
      <p:cViewPr varScale="1">
        <p:scale>
          <a:sx n="63" d="100"/>
          <a:sy n="63" d="100"/>
        </p:scale>
        <p:origin x="319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02716C-3F48-4B47-847B-74A5F5CE0B0E}"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NG"/>
        </a:p>
      </dgm:t>
    </dgm:pt>
    <dgm:pt modelId="{407CF3CA-91D7-45A6-BBF3-5ADE404B0D0B}">
      <dgm:prSet phldrT="[Text]" custT="1"/>
      <dgm:spPr/>
      <dgm:t>
        <a:bodyPr/>
        <a:lstStyle/>
        <a:p>
          <a:r>
            <a:rPr lang="en-US" sz="1100" dirty="0"/>
            <a:t>Perforation</a:t>
          </a:r>
          <a:endParaRPr lang="en-NG" sz="1100" dirty="0"/>
        </a:p>
      </dgm:t>
    </dgm:pt>
    <dgm:pt modelId="{D09A3024-8592-4B17-96E3-6402DCDDC3D6}" type="parTrans" cxnId="{A537C5BC-749F-4297-B86A-BF107BBA2E5B}">
      <dgm:prSet/>
      <dgm:spPr/>
      <dgm:t>
        <a:bodyPr/>
        <a:lstStyle/>
        <a:p>
          <a:endParaRPr lang="en-NG"/>
        </a:p>
      </dgm:t>
    </dgm:pt>
    <dgm:pt modelId="{8FAC5469-97CD-4F22-933F-3B77AD2EA796}" type="sibTrans" cxnId="{A537C5BC-749F-4297-B86A-BF107BBA2E5B}">
      <dgm:prSet/>
      <dgm:spPr/>
      <dgm:t>
        <a:bodyPr/>
        <a:lstStyle/>
        <a:p>
          <a:endParaRPr lang="en-NG"/>
        </a:p>
      </dgm:t>
    </dgm:pt>
    <dgm:pt modelId="{6F84D060-19EB-43CB-AD21-E74AC5DEAFA0}">
      <dgm:prSet phldrT="[Text]" custT="1"/>
      <dgm:spPr/>
      <dgm:t>
        <a:bodyPr/>
        <a:lstStyle/>
        <a:p>
          <a:r>
            <a:rPr lang="en-US" sz="1100" dirty="0"/>
            <a:t>Charging</a:t>
          </a:r>
          <a:endParaRPr lang="en-NG" sz="1100" dirty="0"/>
        </a:p>
      </dgm:t>
    </dgm:pt>
    <dgm:pt modelId="{EC7B34D6-360C-4FB5-8CF8-4E9A25910B09}" type="parTrans" cxnId="{2F88B728-0459-4FB2-B90F-B7101132996F}">
      <dgm:prSet/>
      <dgm:spPr/>
      <dgm:t>
        <a:bodyPr/>
        <a:lstStyle/>
        <a:p>
          <a:endParaRPr lang="en-NG"/>
        </a:p>
      </dgm:t>
    </dgm:pt>
    <dgm:pt modelId="{84C24198-57C4-46BC-B184-747A481652BD}" type="sibTrans" cxnId="{2F88B728-0459-4FB2-B90F-B7101132996F}">
      <dgm:prSet/>
      <dgm:spPr/>
      <dgm:t>
        <a:bodyPr/>
        <a:lstStyle/>
        <a:p>
          <a:endParaRPr lang="en-NG"/>
        </a:p>
      </dgm:t>
    </dgm:pt>
    <dgm:pt modelId="{15D7644A-5F0D-4F2A-B24B-C69C5CFF7532}">
      <dgm:prSet phldrT="[Text]" custT="1"/>
      <dgm:spPr/>
      <dgm:t>
        <a:bodyPr/>
        <a:lstStyle/>
        <a:p>
          <a:r>
            <a:rPr lang="en-US" sz="1100" dirty="0"/>
            <a:t>Smart Stem</a:t>
          </a:r>
          <a:endParaRPr lang="en-NG" sz="1100" dirty="0"/>
        </a:p>
      </dgm:t>
    </dgm:pt>
    <dgm:pt modelId="{F3673B5E-AF8F-44B4-97B0-CF76E893D7C0}" type="parTrans" cxnId="{EF5105EB-74A2-494B-8885-D114778775F9}">
      <dgm:prSet/>
      <dgm:spPr/>
      <dgm:t>
        <a:bodyPr/>
        <a:lstStyle/>
        <a:p>
          <a:endParaRPr lang="en-NG"/>
        </a:p>
      </dgm:t>
    </dgm:pt>
    <dgm:pt modelId="{2961EBCB-1C02-47C8-887F-554975BC083F}" type="sibTrans" cxnId="{EF5105EB-74A2-494B-8885-D114778775F9}">
      <dgm:prSet/>
      <dgm:spPr/>
      <dgm:t>
        <a:bodyPr/>
        <a:lstStyle/>
        <a:p>
          <a:endParaRPr lang="en-NG"/>
        </a:p>
      </dgm:t>
    </dgm:pt>
    <dgm:pt modelId="{96985C2E-2522-441A-B1A4-96352155C51F}">
      <dgm:prSet custT="1"/>
      <dgm:spPr/>
      <dgm:t>
        <a:bodyPr/>
        <a:lstStyle/>
        <a:p>
          <a:r>
            <a:rPr lang="en-US" sz="1100" dirty="0"/>
            <a:t>General Stemming</a:t>
          </a:r>
          <a:endParaRPr lang="en-NG" sz="1100" dirty="0"/>
        </a:p>
      </dgm:t>
    </dgm:pt>
    <dgm:pt modelId="{D877AC7A-2751-419D-9159-ACDD7276540D}" type="parTrans" cxnId="{DA7BC522-0CEF-42D3-973A-270B20FF2887}">
      <dgm:prSet/>
      <dgm:spPr/>
      <dgm:t>
        <a:bodyPr/>
        <a:lstStyle/>
        <a:p>
          <a:endParaRPr lang="en-NG"/>
        </a:p>
      </dgm:t>
    </dgm:pt>
    <dgm:pt modelId="{5B5BB5BB-0F02-4D46-AD4A-02F56BA8ADEA}" type="sibTrans" cxnId="{DA7BC522-0CEF-42D3-973A-270B20FF2887}">
      <dgm:prSet/>
      <dgm:spPr/>
      <dgm:t>
        <a:bodyPr/>
        <a:lstStyle/>
        <a:p>
          <a:endParaRPr lang="en-NG"/>
        </a:p>
      </dgm:t>
    </dgm:pt>
    <dgm:pt modelId="{6117C20C-9E7C-4870-9D0D-0506DB6165B2}">
      <dgm:prSet custT="1"/>
      <dgm:spPr/>
      <dgm:t>
        <a:bodyPr/>
        <a:lstStyle/>
        <a:p>
          <a:r>
            <a:rPr lang="en-US" sz="1100" dirty="0"/>
            <a:t>Wiring</a:t>
          </a:r>
          <a:endParaRPr lang="en-NG" sz="1100" dirty="0"/>
        </a:p>
      </dgm:t>
    </dgm:pt>
    <dgm:pt modelId="{DB58FB53-CBC5-4764-9402-5086FCB23034}" type="parTrans" cxnId="{B372AF8F-3523-4F00-B32B-104120FEE669}">
      <dgm:prSet/>
      <dgm:spPr/>
      <dgm:t>
        <a:bodyPr/>
        <a:lstStyle/>
        <a:p>
          <a:endParaRPr lang="en-NG"/>
        </a:p>
      </dgm:t>
    </dgm:pt>
    <dgm:pt modelId="{8A6E09D9-48B4-4CE6-BFF2-1722A12A6FDC}" type="sibTrans" cxnId="{B372AF8F-3523-4F00-B32B-104120FEE669}">
      <dgm:prSet/>
      <dgm:spPr/>
      <dgm:t>
        <a:bodyPr/>
        <a:lstStyle/>
        <a:p>
          <a:endParaRPr lang="en-NG"/>
        </a:p>
      </dgm:t>
    </dgm:pt>
    <dgm:pt modelId="{0B3E2F7B-5ED6-4A52-B74D-C8DAF2107E33}">
      <dgm:prSet custT="1"/>
      <dgm:spPr/>
      <dgm:t>
        <a:bodyPr/>
        <a:lstStyle/>
        <a:p>
          <a:r>
            <a:rPr lang="en-US" sz="1100" dirty="0"/>
            <a:t>Blasting</a:t>
          </a:r>
          <a:endParaRPr lang="en-NG" sz="1100" dirty="0"/>
        </a:p>
      </dgm:t>
    </dgm:pt>
    <dgm:pt modelId="{39AED850-41CD-4996-8EFE-F85EFDCF05A6}" type="parTrans" cxnId="{FC5B1A52-5C3F-41AE-BE75-690BE5A67529}">
      <dgm:prSet/>
      <dgm:spPr/>
      <dgm:t>
        <a:bodyPr/>
        <a:lstStyle/>
        <a:p>
          <a:endParaRPr lang="en-NG"/>
        </a:p>
      </dgm:t>
    </dgm:pt>
    <dgm:pt modelId="{6428C67B-6124-434C-8D8D-91297E150583}" type="sibTrans" cxnId="{FC5B1A52-5C3F-41AE-BE75-690BE5A67529}">
      <dgm:prSet/>
      <dgm:spPr/>
      <dgm:t>
        <a:bodyPr/>
        <a:lstStyle/>
        <a:p>
          <a:endParaRPr lang="en-NG"/>
        </a:p>
      </dgm:t>
    </dgm:pt>
    <dgm:pt modelId="{C8C16CC3-89D1-484A-9BFA-FE26CAF9F96B}">
      <dgm:prSet custT="1"/>
      <dgm:spPr/>
      <dgm:t>
        <a:bodyPr/>
        <a:lstStyle/>
        <a:p>
          <a:r>
            <a:rPr lang="en-US" sz="1100" dirty="0"/>
            <a:t>Muck Pile</a:t>
          </a:r>
          <a:endParaRPr lang="en-NG" sz="1100" dirty="0"/>
        </a:p>
      </dgm:t>
    </dgm:pt>
    <dgm:pt modelId="{1F7E4F19-7626-4FF2-8DBD-70C0D4774C72}" type="parTrans" cxnId="{A67671E4-8D22-45A8-9760-29780150C1A6}">
      <dgm:prSet/>
      <dgm:spPr/>
      <dgm:t>
        <a:bodyPr/>
        <a:lstStyle/>
        <a:p>
          <a:endParaRPr lang="en-NG"/>
        </a:p>
      </dgm:t>
    </dgm:pt>
    <dgm:pt modelId="{BB3C1423-A7B2-4322-BDA8-1DA4579754FE}" type="sibTrans" cxnId="{A67671E4-8D22-45A8-9760-29780150C1A6}">
      <dgm:prSet/>
      <dgm:spPr/>
      <dgm:t>
        <a:bodyPr/>
        <a:lstStyle/>
        <a:p>
          <a:endParaRPr lang="en-NG"/>
        </a:p>
      </dgm:t>
    </dgm:pt>
    <dgm:pt modelId="{FC16AAAC-28F9-48E4-9779-7321E4E400A9}">
      <dgm:prSet/>
      <dgm:spPr/>
      <dgm:t>
        <a:bodyPr/>
        <a:lstStyle/>
        <a:p>
          <a:r>
            <a:rPr lang="en-US" dirty="0"/>
            <a:t>Re-</a:t>
          </a:r>
          <a:r>
            <a:rPr lang="en-US" dirty="0" err="1"/>
            <a:t>inforcements</a:t>
          </a:r>
          <a:endParaRPr lang="en-NG" dirty="0"/>
        </a:p>
      </dgm:t>
    </dgm:pt>
    <dgm:pt modelId="{89B96D30-23AC-4C54-9BB2-A6EE8506606E}" type="parTrans" cxnId="{27B90700-FBAA-4F2F-A582-D7C9FA08749B}">
      <dgm:prSet/>
      <dgm:spPr/>
      <dgm:t>
        <a:bodyPr/>
        <a:lstStyle/>
        <a:p>
          <a:endParaRPr lang="en-NG"/>
        </a:p>
      </dgm:t>
    </dgm:pt>
    <dgm:pt modelId="{11B63B02-A181-4CE3-ADE7-8642BE10DBBA}" type="sibTrans" cxnId="{27B90700-FBAA-4F2F-A582-D7C9FA08749B}">
      <dgm:prSet/>
      <dgm:spPr/>
      <dgm:t>
        <a:bodyPr/>
        <a:lstStyle/>
        <a:p>
          <a:endParaRPr lang="en-NG"/>
        </a:p>
      </dgm:t>
    </dgm:pt>
    <dgm:pt modelId="{E09AE962-D09D-4F3F-81AA-E81B862B7927}" type="pres">
      <dgm:prSet presAssocID="{BB02716C-3F48-4B47-847B-74A5F5CE0B0E}" presName="Name0" presStyleCnt="0">
        <dgm:presLayoutVars>
          <dgm:dir/>
          <dgm:animLvl val="lvl"/>
          <dgm:resizeHandles val="exact"/>
        </dgm:presLayoutVars>
      </dgm:prSet>
      <dgm:spPr/>
    </dgm:pt>
    <dgm:pt modelId="{3E1CE8BA-A31B-4C3A-988B-B362600F6E0F}" type="pres">
      <dgm:prSet presAssocID="{407CF3CA-91D7-45A6-BBF3-5ADE404B0D0B}" presName="parTxOnly" presStyleLbl="node1" presStyleIdx="0" presStyleCnt="8">
        <dgm:presLayoutVars>
          <dgm:chMax val="0"/>
          <dgm:chPref val="0"/>
          <dgm:bulletEnabled val="1"/>
        </dgm:presLayoutVars>
      </dgm:prSet>
      <dgm:spPr/>
    </dgm:pt>
    <dgm:pt modelId="{02F94743-481D-4070-8560-BFC44902449B}" type="pres">
      <dgm:prSet presAssocID="{8FAC5469-97CD-4F22-933F-3B77AD2EA796}" presName="parTxOnlySpace" presStyleCnt="0"/>
      <dgm:spPr/>
    </dgm:pt>
    <dgm:pt modelId="{7C7A4CEF-DE57-44C8-941B-D5209BD5FBD1}" type="pres">
      <dgm:prSet presAssocID="{6F84D060-19EB-43CB-AD21-E74AC5DEAFA0}" presName="parTxOnly" presStyleLbl="node1" presStyleIdx="1" presStyleCnt="8">
        <dgm:presLayoutVars>
          <dgm:chMax val="0"/>
          <dgm:chPref val="0"/>
          <dgm:bulletEnabled val="1"/>
        </dgm:presLayoutVars>
      </dgm:prSet>
      <dgm:spPr/>
    </dgm:pt>
    <dgm:pt modelId="{35AAC018-86EF-4DF6-A15D-793600DE0A16}" type="pres">
      <dgm:prSet presAssocID="{84C24198-57C4-46BC-B184-747A481652BD}" presName="parTxOnlySpace" presStyleCnt="0"/>
      <dgm:spPr/>
    </dgm:pt>
    <dgm:pt modelId="{FBE73A04-2ED4-43F4-A004-B7158BB03C86}" type="pres">
      <dgm:prSet presAssocID="{15D7644A-5F0D-4F2A-B24B-C69C5CFF7532}" presName="parTxOnly" presStyleLbl="node1" presStyleIdx="2" presStyleCnt="8">
        <dgm:presLayoutVars>
          <dgm:chMax val="0"/>
          <dgm:chPref val="0"/>
          <dgm:bulletEnabled val="1"/>
        </dgm:presLayoutVars>
      </dgm:prSet>
      <dgm:spPr/>
    </dgm:pt>
    <dgm:pt modelId="{71F228BF-5152-48FB-A7B7-E05B36B84A37}" type="pres">
      <dgm:prSet presAssocID="{2961EBCB-1C02-47C8-887F-554975BC083F}" presName="parTxOnlySpace" presStyleCnt="0"/>
      <dgm:spPr/>
    </dgm:pt>
    <dgm:pt modelId="{C5078507-54D0-40CD-A09D-E64B6FDB60DD}" type="pres">
      <dgm:prSet presAssocID="{96985C2E-2522-441A-B1A4-96352155C51F}" presName="parTxOnly" presStyleLbl="node1" presStyleIdx="3" presStyleCnt="8">
        <dgm:presLayoutVars>
          <dgm:chMax val="0"/>
          <dgm:chPref val="0"/>
          <dgm:bulletEnabled val="1"/>
        </dgm:presLayoutVars>
      </dgm:prSet>
      <dgm:spPr/>
    </dgm:pt>
    <dgm:pt modelId="{82318EBA-317D-4E91-A1C8-92AB722B927C}" type="pres">
      <dgm:prSet presAssocID="{5B5BB5BB-0F02-4D46-AD4A-02F56BA8ADEA}" presName="parTxOnlySpace" presStyleCnt="0"/>
      <dgm:spPr/>
    </dgm:pt>
    <dgm:pt modelId="{73140A0D-FD3F-4BDE-B911-BC76A767E96D}" type="pres">
      <dgm:prSet presAssocID="{6117C20C-9E7C-4870-9D0D-0506DB6165B2}" presName="parTxOnly" presStyleLbl="node1" presStyleIdx="4" presStyleCnt="8">
        <dgm:presLayoutVars>
          <dgm:chMax val="0"/>
          <dgm:chPref val="0"/>
          <dgm:bulletEnabled val="1"/>
        </dgm:presLayoutVars>
      </dgm:prSet>
      <dgm:spPr/>
    </dgm:pt>
    <dgm:pt modelId="{6379F14A-87B7-4833-BC2F-14202486C189}" type="pres">
      <dgm:prSet presAssocID="{8A6E09D9-48B4-4CE6-BFF2-1722A12A6FDC}" presName="parTxOnlySpace" presStyleCnt="0"/>
      <dgm:spPr/>
    </dgm:pt>
    <dgm:pt modelId="{2F0DFB33-80E9-46CD-9D77-23AF92F9E073}" type="pres">
      <dgm:prSet presAssocID="{0B3E2F7B-5ED6-4A52-B74D-C8DAF2107E33}" presName="parTxOnly" presStyleLbl="node1" presStyleIdx="5" presStyleCnt="8">
        <dgm:presLayoutVars>
          <dgm:chMax val="0"/>
          <dgm:chPref val="0"/>
          <dgm:bulletEnabled val="1"/>
        </dgm:presLayoutVars>
      </dgm:prSet>
      <dgm:spPr/>
    </dgm:pt>
    <dgm:pt modelId="{50D9D179-15C0-4365-AC2A-8A750641D9BB}" type="pres">
      <dgm:prSet presAssocID="{6428C67B-6124-434C-8D8D-91297E150583}" presName="parTxOnlySpace" presStyleCnt="0"/>
      <dgm:spPr/>
    </dgm:pt>
    <dgm:pt modelId="{5BC3934C-6F16-4A10-9617-F08CB022B1A2}" type="pres">
      <dgm:prSet presAssocID="{C8C16CC3-89D1-484A-9BFA-FE26CAF9F96B}" presName="parTxOnly" presStyleLbl="node1" presStyleIdx="6" presStyleCnt="8">
        <dgm:presLayoutVars>
          <dgm:chMax val="0"/>
          <dgm:chPref val="0"/>
          <dgm:bulletEnabled val="1"/>
        </dgm:presLayoutVars>
      </dgm:prSet>
      <dgm:spPr/>
    </dgm:pt>
    <dgm:pt modelId="{D06810C0-7EFA-4149-8AD6-2C35597C7A26}" type="pres">
      <dgm:prSet presAssocID="{BB3C1423-A7B2-4322-BDA8-1DA4579754FE}" presName="parTxOnlySpace" presStyleCnt="0"/>
      <dgm:spPr/>
    </dgm:pt>
    <dgm:pt modelId="{8C229EF2-7F71-4C46-81ED-8541A794FA9A}" type="pres">
      <dgm:prSet presAssocID="{FC16AAAC-28F9-48E4-9779-7321E4E400A9}" presName="parTxOnly" presStyleLbl="node1" presStyleIdx="7" presStyleCnt="8">
        <dgm:presLayoutVars>
          <dgm:chMax val="0"/>
          <dgm:chPref val="0"/>
          <dgm:bulletEnabled val="1"/>
        </dgm:presLayoutVars>
      </dgm:prSet>
      <dgm:spPr/>
    </dgm:pt>
  </dgm:ptLst>
  <dgm:cxnLst>
    <dgm:cxn modelId="{27B90700-FBAA-4F2F-A582-D7C9FA08749B}" srcId="{BB02716C-3F48-4B47-847B-74A5F5CE0B0E}" destId="{FC16AAAC-28F9-48E4-9779-7321E4E400A9}" srcOrd="7" destOrd="0" parTransId="{89B96D30-23AC-4C54-9BB2-A6EE8506606E}" sibTransId="{11B63B02-A181-4CE3-ADE7-8642BE10DBBA}"/>
    <dgm:cxn modelId="{7957D409-6FA1-4594-BD1F-FD24F73C3446}" type="presOf" srcId="{407CF3CA-91D7-45A6-BBF3-5ADE404B0D0B}" destId="{3E1CE8BA-A31B-4C3A-988B-B362600F6E0F}" srcOrd="0" destOrd="0" presId="urn:microsoft.com/office/officeart/2005/8/layout/chevron1"/>
    <dgm:cxn modelId="{E4D5AB15-8DB8-44E6-B3ED-0A79B5430700}" type="presOf" srcId="{BB02716C-3F48-4B47-847B-74A5F5CE0B0E}" destId="{E09AE962-D09D-4F3F-81AA-E81B862B7927}" srcOrd="0" destOrd="0" presId="urn:microsoft.com/office/officeart/2005/8/layout/chevron1"/>
    <dgm:cxn modelId="{DA7BC522-0CEF-42D3-973A-270B20FF2887}" srcId="{BB02716C-3F48-4B47-847B-74A5F5CE0B0E}" destId="{96985C2E-2522-441A-B1A4-96352155C51F}" srcOrd="3" destOrd="0" parTransId="{D877AC7A-2751-419D-9159-ACDD7276540D}" sibTransId="{5B5BB5BB-0F02-4D46-AD4A-02F56BA8ADEA}"/>
    <dgm:cxn modelId="{2F88B728-0459-4FB2-B90F-B7101132996F}" srcId="{BB02716C-3F48-4B47-847B-74A5F5CE0B0E}" destId="{6F84D060-19EB-43CB-AD21-E74AC5DEAFA0}" srcOrd="1" destOrd="0" parTransId="{EC7B34D6-360C-4FB5-8CF8-4E9A25910B09}" sibTransId="{84C24198-57C4-46BC-B184-747A481652BD}"/>
    <dgm:cxn modelId="{25DB6146-83F1-48F9-BA87-D3164EA30DA1}" type="presOf" srcId="{FC16AAAC-28F9-48E4-9779-7321E4E400A9}" destId="{8C229EF2-7F71-4C46-81ED-8541A794FA9A}" srcOrd="0" destOrd="0" presId="urn:microsoft.com/office/officeart/2005/8/layout/chevron1"/>
    <dgm:cxn modelId="{4B29CA69-28DD-4612-95BD-B8CCEA00DE53}" type="presOf" srcId="{6F84D060-19EB-43CB-AD21-E74AC5DEAFA0}" destId="{7C7A4CEF-DE57-44C8-941B-D5209BD5FBD1}" srcOrd="0" destOrd="0" presId="urn:microsoft.com/office/officeart/2005/8/layout/chevron1"/>
    <dgm:cxn modelId="{B8C67A6A-A1FD-4267-9E6C-25DEEAC0B3AF}" type="presOf" srcId="{15D7644A-5F0D-4F2A-B24B-C69C5CFF7532}" destId="{FBE73A04-2ED4-43F4-A004-B7158BB03C86}" srcOrd="0" destOrd="0" presId="urn:microsoft.com/office/officeart/2005/8/layout/chevron1"/>
    <dgm:cxn modelId="{FC5B1A52-5C3F-41AE-BE75-690BE5A67529}" srcId="{BB02716C-3F48-4B47-847B-74A5F5CE0B0E}" destId="{0B3E2F7B-5ED6-4A52-B74D-C8DAF2107E33}" srcOrd="5" destOrd="0" parTransId="{39AED850-41CD-4996-8EFE-F85EFDCF05A6}" sibTransId="{6428C67B-6124-434C-8D8D-91297E150583}"/>
    <dgm:cxn modelId="{28ADF789-8B69-468E-8832-4AABCA40AE43}" type="presOf" srcId="{0B3E2F7B-5ED6-4A52-B74D-C8DAF2107E33}" destId="{2F0DFB33-80E9-46CD-9D77-23AF92F9E073}" srcOrd="0" destOrd="0" presId="urn:microsoft.com/office/officeart/2005/8/layout/chevron1"/>
    <dgm:cxn modelId="{B372AF8F-3523-4F00-B32B-104120FEE669}" srcId="{BB02716C-3F48-4B47-847B-74A5F5CE0B0E}" destId="{6117C20C-9E7C-4870-9D0D-0506DB6165B2}" srcOrd="4" destOrd="0" parTransId="{DB58FB53-CBC5-4764-9402-5086FCB23034}" sibTransId="{8A6E09D9-48B4-4CE6-BFF2-1722A12A6FDC}"/>
    <dgm:cxn modelId="{5C28519B-F690-4AB2-BAB7-FAC98E991CB4}" type="presOf" srcId="{96985C2E-2522-441A-B1A4-96352155C51F}" destId="{C5078507-54D0-40CD-A09D-E64B6FDB60DD}" srcOrd="0" destOrd="0" presId="urn:microsoft.com/office/officeart/2005/8/layout/chevron1"/>
    <dgm:cxn modelId="{A537C5BC-749F-4297-B86A-BF107BBA2E5B}" srcId="{BB02716C-3F48-4B47-847B-74A5F5CE0B0E}" destId="{407CF3CA-91D7-45A6-BBF3-5ADE404B0D0B}" srcOrd="0" destOrd="0" parTransId="{D09A3024-8592-4B17-96E3-6402DCDDC3D6}" sibTransId="{8FAC5469-97CD-4F22-933F-3B77AD2EA796}"/>
    <dgm:cxn modelId="{C16136D3-536D-4F4B-B903-BD96969A0E83}" type="presOf" srcId="{6117C20C-9E7C-4870-9D0D-0506DB6165B2}" destId="{73140A0D-FD3F-4BDE-B911-BC76A767E96D}" srcOrd="0" destOrd="0" presId="urn:microsoft.com/office/officeart/2005/8/layout/chevron1"/>
    <dgm:cxn modelId="{79DB85D4-EA94-404A-B4C0-B08A140B23EA}" type="presOf" srcId="{C8C16CC3-89D1-484A-9BFA-FE26CAF9F96B}" destId="{5BC3934C-6F16-4A10-9617-F08CB022B1A2}" srcOrd="0" destOrd="0" presId="urn:microsoft.com/office/officeart/2005/8/layout/chevron1"/>
    <dgm:cxn modelId="{A67671E4-8D22-45A8-9760-29780150C1A6}" srcId="{BB02716C-3F48-4B47-847B-74A5F5CE0B0E}" destId="{C8C16CC3-89D1-484A-9BFA-FE26CAF9F96B}" srcOrd="6" destOrd="0" parTransId="{1F7E4F19-7626-4FF2-8DBD-70C0D4774C72}" sibTransId="{BB3C1423-A7B2-4322-BDA8-1DA4579754FE}"/>
    <dgm:cxn modelId="{EF5105EB-74A2-494B-8885-D114778775F9}" srcId="{BB02716C-3F48-4B47-847B-74A5F5CE0B0E}" destId="{15D7644A-5F0D-4F2A-B24B-C69C5CFF7532}" srcOrd="2" destOrd="0" parTransId="{F3673B5E-AF8F-44B4-97B0-CF76E893D7C0}" sibTransId="{2961EBCB-1C02-47C8-887F-554975BC083F}"/>
    <dgm:cxn modelId="{E29FD3C7-F0B0-4478-8FF7-E59CA59B38E0}" type="presParOf" srcId="{E09AE962-D09D-4F3F-81AA-E81B862B7927}" destId="{3E1CE8BA-A31B-4C3A-988B-B362600F6E0F}" srcOrd="0" destOrd="0" presId="urn:microsoft.com/office/officeart/2005/8/layout/chevron1"/>
    <dgm:cxn modelId="{E82A9BC0-59FF-4C60-93F9-4639EA05990E}" type="presParOf" srcId="{E09AE962-D09D-4F3F-81AA-E81B862B7927}" destId="{02F94743-481D-4070-8560-BFC44902449B}" srcOrd="1" destOrd="0" presId="urn:microsoft.com/office/officeart/2005/8/layout/chevron1"/>
    <dgm:cxn modelId="{976D9F6A-F0B3-42FF-8290-795284B096D1}" type="presParOf" srcId="{E09AE962-D09D-4F3F-81AA-E81B862B7927}" destId="{7C7A4CEF-DE57-44C8-941B-D5209BD5FBD1}" srcOrd="2" destOrd="0" presId="urn:microsoft.com/office/officeart/2005/8/layout/chevron1"/>
    <dgm:cxn modelId="{90473634-88FB-4E6D-AEB6-1734AF16AF40}" type="presParOf" srcId="{E09AE962-D09D-4F3F-81AA-E81B862B7927}" destId="{35AAC018-86EF-4DF6-A15D-793600DE0A16}" srcOrd="3" destOrd="0" presId="urn:microsoft.com/office/officeart/2005/8/layout/chevron1"/>
    <dgm:cxn modelId="{F3FF9EAB-889E-4315-8839-7D485ADE8EEC}" type="presParOf" srcId="{E09AE962-D09D-4F3F-81AA-E81B862B7927}" destId="{FBE73A04-2ED4-43F4-A004-B7158BB03C86}" srcOrd="4" destOrd="0" presId="urn:microsoft.com/office/officeart/2005/8/layout/chevron1"/>
    <dgm:cxn modelId="{05D6CAFB-9B0A-4CDD-90D8-43B38D591730}" type="presParOf" srcId="{E09AE962-D09D-4F3F-81AA-E81B862B7927}" destId="{71F228BF-5152-48FB-A7B7-E05B36B84A37}" srcOrd="5" destOrd="0" presId="urn:microsoft.com/office/officeart/2005/8/layout/chevron1"/>
    <dgm:cxn modelId="{D6ED4B32-C150-4802-B59A-FC4A6116778F}" type="presParOf" srcId="{E09AE962-D09D-4F3F-81AA-E81B862B7927}" destId="{C5078507-54D0-40CD-A09D-E64B6FDB60DD}" srcOrd="6" destOrd="0" presId="urn:microsoft.com/office/officeart/2005/8/layout/chevron1"/>
    <dgm:cxn modelId="{5691474B-61B1-41AC-BE5E-9217A019065D}" type="presParOf" srcId="{E09AE962-D09D-4F3F-81AA-E81B862B7927}" destId="{82318EBA-317D-4E91-A1C8-92AB722B927C}" srcOrd="7" destOrd="0" presId="urn:microsoft.com/office/officeart/2005/8/layout/chevron1"/>
    <dgm:cxn modelId="{A5521D18-AAE6-46BE-8BBB-F5D78C1A5FDD}" type="presParOf" srcId="{E09AE962-D09D-4F3F-81AA-E81B862B7927}" destId="{73140A0D-FD3F-4BDE-B911-BC76A767E96D}" srcOrd="8" destOrd="0" presId="urn:microsoft.com/office/officeart/2005/8/layout/chevron1"/>
    <dgm:cxn modelId="{B5EE8CCB-95CB-4406-8131-3FF4237DAAF2}" type="presParOf" srcId="{E09AE962-D09D-4F3F-81AA-E81B862B7927}" destId="{6379F14A-87B7-4833-BC2F-14202486C189}" srcOrd="9" destOrd="0" presId="urn:microsoft.com/office/officeart/2005/8/layout/chevron1"/>
    <dgm:cxn modelId="{23FCBD83-FAA4-4F89-8185-FA27E0CA1E02}" type="presParOf" srcId="{E09AE962-D09D-4F3F-81AA-E81B862B7927}" destId="{2F0DFB33-80E9-46CD-9D77-23AF92F9E073}" srcOrd="10" destOrd="0" presId="urn:microsoft.com/office/officeart/2005/8/layout/chevron1"/>
    <dgm:cxn modelId="{1E76F172-26A0-4C2F-9E4B-32CE7E79EDD3}" type="presParOf" srcId="{E09AE962-D09D-4F3F-81AA-E81B862B7927}" destId="{50D9D179-15C0-4365-AC2A-8A750641D9BB}" srcOrd="11" destOrd="0" presId="urn:microsoft.com/office/officeart/2005/8/layout/chevron1"/>
    <dgm:cxn modelId="{97A5EFCD-2406-40CC-B008-342B95491A46}" type="presParOf" srcId="{E09AE962-D09D-4F3F-81AA-E81B862B7927}" destId="{5BC3934C-6F16-4A10-9617-F08CB022B1A2}" srcOrd="12" destOrd="0" presId="urn:microsoft.com/office/officeart/2005/8/layout/chevron1"/>
    <dgm:cxn modelId="{045DC37E-3E6A-4B88-BF15-441D82B676BB}" type="presParOf" srcId="{E09AE962-D09D-4F3F-81AA-E81B862B7927}" destId="{D06810C0-7EFA-4149-8AD6-2C35597C7A26}" srcOrd="13" destOrd="0" presId="urn:microsoft.com/office/officeart/2005/8/layout/chevron1"/>
    <dgm:cxn modelId="{A9E9D089-14A3-4A99-AA98-5EAFC9AECAAE}" type="presParOf" srcId="{E09AE962-D09D-4F3F-81AA-E81B862B7927}" destId="{8C229EF2-7F71-4C46-81ED-8541A794FA9A}" srcOrd="1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CE8BA-A31B-4C3A-988B-B362600F6E0F}">
      <dsp:nvSpPr>
        <dsp:cNvPr id="0" name=""/>
        <dsp:cNvSpPr/>
      </dsp:nvSpPr>
      <dsp:spPr>
        <a:xfrm>
          <a:off x="952"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Perforation</a:t>
          </a:r>
          <a:endParaRPr lang="en-NG" sz="1100" kern="1200" dirty="0"/>
        </a:p>
      </dsp:txBody>
      <dsp:txXfrm>
        <a:off x="306202" y="1016308"/>
        <a:ext cx="915750" cy="610500"/>
      </dsp:txXfrm>
    </dsp:sp>
    <dsp:sp modelId="{7C7A4CEF-DE57-44C8-941B-D5209BD5FBD1}">
      <dsp:nvSpPr>
        <dsp:cNvPr id="0" name=""/>
        <dsp:cNvSpPr/>
      </dsp:nvSpPr>
      <dsp:spPr>
        <a:xfrm>
          <a:off x="1374577"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Charging</a:t>
          </a:r>
          <a:endParaRPr lang="en-NG" sz="1100" kern="1200" dirty="0"/>
        </a:p>
      </dsp:txBody>
      <dsp:txXfrm>
        <a:off x="1679827" y="1016308"/>
        <a:ext cx="915750" cy="610500"/>
      </dsp:txXfrm>
    </dsp:sp>
    <dsp:sp modelId="{FBE73A04-2ED4-43F4-A004-B7158BB03C86}">
      <dsp:nvSpPr>
        <dsp:cNvPr id="0" name=""/>
        <dsp:cNvSpPr/>
      </dsp:nvSpPr>
      <dsp:spPr>
        <a:xfrm>
          <a:off x="2748202"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Smart Stem</a:t>
          </a:r>
          <a:endParaRPr lang="en-NG" sz="1100" kern="1200" dirty="0"/>
        </a:p>
      </dsp:txBody>
      <dsp:txXfrm>
        <a:off x="3053452" y="1016308"/>
        <a:ext cx="915750" cy="610500"/>
      </dsp:txXfrm>
    </dsp:sp>
    <dsp:sp modelId="{C5078507-54D0-40CD-A09D-E64B6FDB60DD}">
      <dsp:nvSpPr>
        <dsp:cNvPr id="0" name=""/>
        <dsp:cNvSpPr/>
      </dsp:nvSpPr>
      <dsp:spPr>
        <a:xfrm>
          <a:off x="4121828"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General Stemming</a:t>
          </a:r>
          <a:endParaRPr lang="en-NG" sz="1100" kern="1200" dirty="0"/>
        </a:p>
      </dsp:txBody>
      <dsp:txXfrm>
        <a:off x="4427078" y="1016308"/>
        <a:ext cx="915750" cy="610500"/>
      </dsp:txXfrm>
    </dsp:sp>
    <dsp:sp modelId="{73140A0D-FD3F-4BDE-B911-BC76A767E96D}">
      <dsp:nvSpPr>
        <dsp:cNvPr id="0" name=""/>
        <dsp:cNvSpPr/>
      </dsp:nvSpPr>
      <dsp:spPr>
        <a:xfrm>
          <a:off x="5495453"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Wiring</a:t>
          </a:r>
          <a:endParaRPr lang="en-NG" sz="1100" kern="1200" dirty="0"/>
        </a:p>
      </dsp:txBody>
      <dsp:txXfrm>
        <a:off x="5800703" y="1016308"/>
        <a:ext cx="915750" cy="610500"/>
      </dsp:txXfrm>
    </dsp:sp>
    <dsp:sp modelId="{2F0DFB33-80E9-46CD-9D77-23AF92F9E073}">
      <dsp:nvSpPr>
        <dsp:cNvPr id="0" name=""/>
        <dsp:cNvSpPr/>
      </dsp:nvSpPr>
      <dsp:spPr>
        <a:xfrm>
          <a:off x="6869078"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Blasting</a:t>
          </a:r>
          <a:endParaRPr lang="en-NG" sz="1100" kern="1200" dirty="0"/>
        </a:p>
      </dsp:txBody>
      <dsp:txXfrm>
        <a:off x="7174328" y="1016308"/>
        <a:ext cx="915750" cy="610500"/>
      </dsp:txXfrm>
    </dsp:sp>
    <dsp:sp modelId="{5BC3934C-6F16-4A10-9617-F08CB022B1A2}">
      <dsp:nvSpPr>
        <dsp:cNvPr id="0" name=""/>
        <dsp:cNvSpPr/>
      </dsp:nvSpPr>
      <dsp:spPr>
        <a:xfrm>
          <a:off x="8242704"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Muck Pile</a:t>
          </a:r>
          <a:endParaRPr lang="en-NG" sz="1100" kern="1200" dirty="0"/>
        </a:p>
      </dsp:txBody>
      <dsp:txXfrm>
        <a:off x="8547954" y="1016308"/>
        <a:ext cx="915750" cy="610500"/>
      </dsp:txXfrm>
    </dsp:sp>
    <dsp:sp modelId="{8C229EF2-7F71-4C46-81ED-8541A794FA9A}">
      <dsp:nvSpPr>
        <dsp:cNvPr id="0" name=""/>
        <dsp:cNvSpPr/>
      </dsp:nvSpPr>
      <dsp:spPr>
        <a:xfrm>
          <a:off x="9616329" y="1016308"/>
          <a:ext cx="1526250" cy="61050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Re-</a:t>
          </a:r>
          <a:r>
            <a:rPr lang="en-US" sz="1100" kern="1200" dirty="0" err="1"/>
            <a:t>inforcements</a:t>
          </a:r>
          <a:endParaRPr lang="en-NG" sz="1100" kern="1200" dirty="0"/>
        </a:p>
      </dsp:txBody>
      <dsp:txXfrm>
        <a:off x="9921579" y="1016308"/>
        <a:ext cx="915750" cy="6105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3B1B78-06BB-AD8B-D5D8-DDDE5999C8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a:extLst>
              <a:ext uri="{FF2B5EF4-FFF2-40B4-BE49-F238E27FC236}">
                <a16:creationId xmlns:a16="http://schemas.microsoft.com/office/drawing/2014/main" id="{3A574119-BA6F-4569-DD7D-772D7DDD56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8AB646-C0E6-4AEE-B4DF-71E96E00F9D0}" type="datetimeFigureOut">
              <a:rPr lang="en-NG" smtClean="0"/>
              <a:t>01/04/2024</a:t>
            </a:fld>
            <a:endParaRPr lang="en-NG"/>
          </a:p>
        </p:txBody>
      </p:sp>
      <p:sp>
        <p:nvSpPr>
          <p:cNvPr id="4" name="Footer Placeholder 3">
            <a:extLst>
              <a:ext uri="{FF2B5EF4-FFF2-40B4-BE49-F238E27FC236}">
                <a16:creationId xmlns:a16="http://schemas.microsoft.com/office/drawing/2014/main" id="{0B843DD1-848F-FD89-6ED1-5C9B7D1017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5" name="Slide Number Placeholder 4">
            <a:extLst>
              <a:ext uri="{FF2B5EF4-FFF2-40B4-BE49-F238E27FC236}">
                <a16:creationId xmlns:a16="http://schemas.microsoft.com/office/drawing/2014/main" id="{6853ABF9-B831-77EA-FB29-9DA914A618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EACB1E-91A0-4E38-9A3A-97EDF82999DF}" type="slidenum">
              <a:rPr lang="en-NG" smtClean="0"/>
              <a:t>‹#›</a:t>
            </a:fld>
            <a:endParaRPr lang="en-NG"/>
          </a:p>
        </p:txBody>
      </p:sp>
    </p:spTree>
    <p:extLst>
      <p:ext uri="{BB962C8B-B14F-4D97-AF65-F5344CB8AC3E}">
        <p14:creationId xmlns:p14="http://schemas.microsoft.com/office/powerpoint/2010/main" val="692113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9E665-23D5-4693-B926-CF3FF2BC6370}" type="datetimeFigureOut">
              <a:rPr lang="en-NG" smtClean="0"/>
              <a:t>01/04/2024</a:t>
            </a:fld>
            <a:endParaRPr lang="en-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D64B5-E47F-4005-A524-DDE585F6FEB3}" type="slidenum">
              <a:rPr lang="en-NG" smtClean="0"/>
              <a:t>‹#›</a:t>
            </a:fld>
            <a:endParaRPr lang="en-NG"/>
          </a:p>
        </p:txBody>
      </p:sp>
    </p:spTree>
    <p:extLst>
      <p:ext uri="{BB962C8B-B14F-4D97-AF65-F5344CB8AC3E}">
        <p14:creationId xmlns:p14="http://schemas.microsoft.com/office/powerpoint/2010/main" val="3526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C76BB5BC-BB8A-4FE2-A22C-CF1EF709D55D}" type="datetime1">
              <a:rPr lang="en-US" smtClean="0"/>
              <a:t>4/1/2024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319234"/>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2283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38F61413-36E9-4FC4-870B-601938722D4F}" type="datetime1">
              <a:rPr lang="en-US" smtClean="0"/>
              <a:t>4/1/2024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66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26CBD05F-59C6-4AEF-80B9-96CDBFEBA11E}" type="datetime1">
              <a:rPr lang="en-US" smtClean="0"/>
              <a:t>4/1/2024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1946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179695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1569493"/>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502920" y="546433"/>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090665" y="311864"/>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DA196373-3E2D-468C-B395-7D7326270248}" type="datetime1">
              <a:rPr lang="en-US" smtClean="0"/>
              <a:t>4/1/2024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74054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7F53988B-8AAA-49F8-85D8-6B0C8A409885}" type="datetime1">
              <a:rPr lang="en-US" smtClean="0"/>
              <a:t>4/1/2024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8287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076D169-71CF-4ED8-9F04-6E16576C1B7E}" type="datetime1">
              <a:rPr lang="en-US" smtClean="0"/>
              <a:t>4/1/2024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45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8FC7167A-F49F-4CAF-9D69-362DDF6BCFD7}" type="datetime1">
              <a:rPr lang="en-US" smtClean="0"/>
              <a:t>4/1/2024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6823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1B49B8D-FDBA-4256-AC3E-113EBE753D44}" type="datetime1">
              <a:rPr lang="en-US" smtClean="0"/>
              <a:t>4/1/2024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0913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6C39457C-4F5F-488A-9C74-02C6C1F82EEC}" type="datetime1">
              <a:rPr lang="en-US" smtClean="0"/>
              <a:t>4/1/2024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8289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81212615-906F-43BF-8046-A67EF0379476}" type="datetime1">
              <a:rPr lang="en-US" smtClean="0"/>
              <a:t>4/1/2024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7776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54999F27-731B-43EF-B784-06D543AC8A29}" type="datetime1">
              <a:rPr lang="en-US" smtClean="0"/>
              <a:t>4/1/2024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58424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lIns="109728" tIns="109728" rIns="109728" bIns="914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lIns="109728" tIns="109728" rIns="109728" bIns="91440" anchor="ctr"/>
          <a:lstStyle>
            <a:lvl1pPr algn="l">
              <a:defRPr sz="1200" spc="70">
                <a:solidFill>
                  <a:schemeClr val="tx1">
                    <a:tint val="75000"/>
                  </a:schemeClr>
                </a:solidFill>
              </a:defRPr>
            </a:lvl1pPr>
          </a:lstStyle>
          <a:p>
            <a:fld id="{31E040BE-50D5-4FB2-9E25-68065EFE2D3F}" type="datetime1">
              <a:rPr lang="en-US" smtClean="0"/>
              <a:t>4/1/2024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lIns="109728" tIns="109728" rIns="109728" bIns="91440" anchor="ctr"/>
          <a:lstStyle>
            <a:lvl1pPr algn="ctr">
              <a:defRPr sz="1200" spc="7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lIns="109728" tIns="109728" rIns="109728" bIns="91440" anchor="ctr"/>
          <a:lstStyle>
            <a:lvl1pPr algn="r">
              <a:defRPr sz="1200" spc="7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63692596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90000"/>
        </a:lnSpc>
        <a:spcBef>
          <a:spcPct val="0"/>
        </a:spcBef>
        <a:buNone/>
        <a:defRPr sz="4400" b="1" kern="1200" spc="7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spc="9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9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3.png"/><Relationship Id="rId5" Type="http://schemas.openxmlformats.org/officeDocument/2006/relationships/diagramColors" Target="../diagrams/colors1.xml"/><Relationship Id="rId10" Type="http://schemas.openxmlformats.org/officeDocument/2006/relationships/image" Target="../media/image22.png"/><Relationship Id="rId4" Type="http://schemas.openxmlformats.org/officeDocument/2006/relationships/diagramQuickStyle" Target="../diagrams/quickStyle1.xml"/><Relationship Id="rId9" Type="http://schemas.openxmlformats.org/officeDocument/2006/relationships/image" Target="../media/image21.png"/><Relationship Id="rId1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mailto:yashpatel.2910@outlook.com" TargetMode="External"/><Relationship Id="rId2" Type="http://schemas.openxmlformats.org/officeDocument/2006/relationships/hyperlink" Target="mailto:sumul.patel@dattatreyainc.com"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0D498-1EA8-62FC-2265-01133CA3CC82}"/>
              </a:ext>
            </a:extLst>
          </p:cNvPr>
          <p:cNvSpPr>
            <a:spLocks noGrp="1"/>
          </p:cNvSpPr>
          <p:nvPr>
            <p:ph type="ctrTitle"/>
          </p:nvPr>
        </p:nvSpPr>
        <p:spPr>
          <a:xfrm>
            <a:off x="584200" y="1122363"/>
            <a:ext cx="3821298" cy="3204134"/>
          </a:xfrm>
        </p:spPr>
        <p:txBody>
          <a:bodyPr anchor="b">
            <a:normAutofit/>
          </a:bodyPr>
          <a:lstStyle/>
          <a:p>
            <a:r>
              <a:rPr lang="en-US" sz="4800" dirty="0"/>
              <a:t>SMART STEM</a:t>
            </a:r>
            <a:br>
              <a:rPr lang="en-US" sz="4800" dirty="0"/>
            </a:br>
            <a:endParaRPr lang="en-NG" sz="4800" dirty="0"/>
          </a:p>
        </p:txBody>
      </p:sp>
      <p:pic>
        <p:nvPicPr>
          <p:cNvPr id="5" name="Picture 4">
            <a:extLst>
              <a:ext uri="{FF2B5EF4-FFF2-40B4-BE49-F238E27FC236}">
                <a16:creationId xmlns:a16="http://schemas.microsoft.com/office/drawing/2014/main" id="{917BC7A2-B9B6-8E37-AA1F-3C9D4ABF4135}"/>
              </a:ext>
            </a:extLst>
          </p:cNvPr>
          <p:cNvPicPr>
            <a:picLocks noChangeAspect="1"/>
          </p:cNvPicPr>
          <p:nvPr/>
        </p:nvPicPr>
        <p:blipFill>
          <a:blip r:embed="rId2"/>
          <a:stretch>
            <a:fillRect/>
          </a:stretch>
        </p:blipFill>
        <p:spPr>
          <a:xfrm>
            <a:off x="4786535" y="739160"/>
            <a:ext cx="7023327" cy="5302613"/>
          </a:xfrm>
          <a:prstGeom prst="rect">
            <a:avLst/>
          </a:prstGeom>
        </p:spPr>
      </p:pic>
      <p:pic>
        <p:nvPicPr>
          <p:cNvPr id="9" name="Picture 8">
            <a:extLst>
              <a:ext uri="{FF2B5EF4-FFF2-40B4-BE49-F238E27FC236}">
                <a16:creationId xmlns:a16="http://schemas.microsoft.com/office/drawing/2014/main" id="{02084418-C754-4D89-8D36-73573C68D240}"/>
              </a:ext>
            </a:extLst>
          </p:cNvPr>
          <p:cNvPicPr>
            <a:picLocks noChangeAspect="1"/>
          </p:cNvPicPr>
          <p:nvPr/>
        </p:nvPicPr>
        <p:blipFill>
          <a:blip r:embed="rId3"/>
          <a:stretch>
            <a:fillRect/>
          </a:stretch>
        </p:blipFill>
        <p:spPr>
          <a:xfrm>
            <a:off x="584200" y="5832763"/>
            <a:ext cx="2166594" cy="527727"/>
          </a:xfrm>
          <a:prstGeom prst="rect">
            <a:avLst/>
          </a:prstGeom>
        </p:spPr>
      </p:pic>
      <p:grpSp>
        <p:nvGrpSpPr>
          <p:cNvPr id="3" name="Group 2">
            <a:extLst>
              <a:ext uri="{FF2B5EF4-FFF2-40B4-BE49-F238E27FC236}">
                <a16:creationId xmlns:a16="http://schemas.microsoft.com/office/drawing/2014/main" id="{FBB7C530-90CD-ADFA-0E6E-24332899C041}"/>
              </a:ext>
            </a:extLst>
          </p:cNvPr>
          <p:cNvGrpSpPr/>
          <p:nvPr/>
        </p:nvGrpSpPr>
        <p:grpSpPr>
          <a:xfrm>
            <a:off x="3273782" y="5835619"/>
            <a:ext cx="3290792" cy="522015"/>
            <a:chOff x="2805208" y="5630319"/>
            <a:chExt cx="3290792" cy="522015"/>
          </a:xfrm>
        </p:grpSpPr>
        <p:pic>
          <p:nvPicPr>
            <p:cNvPr id="15" name="Picture 14">
              <a:extLst>
                <a:ext uri="{FF2B5EF4-FFF2-40B4-BE49-F238E27FC236}">
                  <a16:creationId xmlns:a16="http://schemas.microsoft.com/office/drawing/2014/main" id="{F90E8DC3-C2C5-2CA0-ABA5-B6EC42D229E8}"/>
                </a:ext>
              </a:extLst>
            </p:cNvPr>
            <p:cNvPicPr>
              <a:picLocks noChangeAspect="1"/>
            </p:cNvPicPr>
            <p:nvPr/>
          </p:nvPicPr>
          <p:blipFill>
            <a:blip r:embed="rId4"/>
            <a:stretch>
              <a:fillRect/>
            </a:stretch>
          </p:blipFill>
          <p:spPr>
            <a:xfrm>
              <a:off x="2805208" y="5630319"/>
              <a:ext cx="1695597" cy="522015"/>
            </a:xfrm>
            <a:prstGeom prst="rect">
              <a:avLst/>
            </a:prstGeom>
          </p:spPr>
        </p:pic>
        <p:pic>
          <p:nvPicPr>
            <p:cNvPr id="17" name="Picture 16">
              <a:extLst>
                <a:ext uri="{FF2B5EF4-FFF2-40B4-BE49-F238E27FC236}">
                  <a16:creationId xmlns:a16="http://schemas.microsoft.com/office/drawing/2014/main" id="{B081D14C-8A47-0C4F-AE06-30E1D09DB24C}"/>
                </a:ext>
              </a:extLst>
            </p:cNvPr>
            <p:cNvPicPr>
              <a:picLocks noChangeAspect="1"/>
            </p:cNvPicPr>
            <p:nvPr/>
          </p:nvPicPr>
          <p:blipFill>
            <a:blip r:embed="rId5"/>
            <a:stretch>
              <a:fillRect/>
            </a:stretch>
          </p:blipFill>
          <p:spPr>
            <a:xfrm>
              <a:off x="4400404" y="5630319"/>
              <a:ext cx="1695596" cy="502964"/>
            </a:xfrm>
            <a:prstGeom prst="rect">
              <a:avLst/>
            </a:prstGeom>
          </p:spPr>
        </p:pic>
      </p:grpSp>
      <p:sp>
        <p:nvSpPr>
          <p:cNvPr id="18" name="TextBox 17">
            <a:extLst>
              <a:ext uri="{FF2B5EF4-FFF2-40B4-BE49-F238E27FC236}">
                <a16:creationId xmlns:a16="http://schemas.microsoft.com/office/drawing/2014/main" id="{86EEC565-8785-4D7D-9E27-CA60223DA272}"/>
              </a:ext>
            </a:extLst>
          </p:cNvPr>
          <p:cNvSpPr txBox="1"/>
          <p:nvPr/>
        </p:nvSpPr>
        <p:spPr>
          <a:xfrm>
            <a:off x="584200" y="4506366"/>
            <a:ext cx="3917141" cy="1015663"/>
          </a:xfrm>
          <a:prstGeom prst="rect">
            <a:avLst/>
          </a:prstGeom>
          <a:noFill/>
        </p:spPr>
        <p:txBody>
          <a:bodyPr wrap="square" rtlCol="0">
            <a:spAutoFit/>
          </a:bodyPr>
          <a:lstStyle/>
          <a:p>
            <a:r>
              <a:rPr lang="en-US" sz="2000" dirty="0"/>
              <a:t>Revolutionizing </a:t>
            </a:r>
            <a:r>
              <a:rPr lang="en-US" sz="2000" b="1" dirty="0"/>
              <a:t>Bench &amp; Tunnel Blasting </a:t>
            </a:r>
            <a:r>
              <a:rPr lang="en-US" sz="2000" dirty="0"/>
              <a:t>through Innovative Stemming</a:t>
            </a:r>
            <a:endParaRPr lang="en-NG" sz="2000" dirty="0"/>
          </a:p>
        </p:txBody>
      </p:sp>
      <p:sp>
        <p:nvSpPr>
          <p:cNvPr id="4" name="TextBox 3">
            <a:extLst>
              <a:ext uri="{FF2B5EF4-FFF2-40B4-BE49-F238E27FC236}">
                <a16:creationId xmlns:a16="http://schemas.microsoft.com/office/drawing/2014/main" id="{458319E8-7939-2D4B-5775-A7A7A637851F}"/>
              </a:ext>
            </a:extLst>
          </p:cNvPr>
          <p:cNvSpPr txBox="1"/>
          <p:nvPr/>
        </p:nvSpPr>
        <p:spPr>
          <a:xfrm>
            <a:off x="2871700" y="5911960"/>
            <a:ext cx="296876" cy="369332"/>
          </a:xfrm>
          <a:prstGeom prst="rect">
            <a:avLst/>
          </a:prstGeom>
          <a:noFill/>
        </p:spPr>
        <p:txBody>
          <a:bodyPr wrap="none" rtlCol="0">
            <a:spAutoFit/>
          </a:bodyPr>
          <a:lstStyle/>
          <a:p>
            <a:r>
              <a:rPr lang="en-US" dirty="0"/>
              <a:t>x</a:t>
            </a:r>
            <a:endParaRPr lang="en-NG" dirty="0"/>
          </a:p>
        </p:txBody>
      </p:sp>
    </p:spTree>
    <p:extLst>
      <p:ext uri="{BB962C8B-B14F-4D97-AF65-F5344CB8AC3E}">
        <p14:creationId xmlns:p14="http://schemas.microsoft.com/office/powerpoint/2010/main" val="151099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AE73-67E5-B892-EBB2-D37551A78A2C}"/>
              </a:ext>
            </a:extLst>
          </p:cNvPr>
          <p:cNvSpPr>
            <a:spLocks noGrp="1"/>
          </p:cNvSpPr>
          <p:nvPr>
            <p:ph type="title"/>
          </p:nvPr>
        </p:nvSpPr>
        <p:spPr/>
        <p:txBody>
          <a:bodyPr>
            <a:normAutofit/>
          </a:bodyPr>
          <a:lstStyle/>
          <a:p>
            <a:r>
              <a:rPr lang="en-US" sz="3600" dirty="0"/>
              <a:t>Smart Stem Benefits</a:t>
            </a:r>
            <a:endParaRPr lang="en-NG" sz="3600" dirty="0"/>
          </a:p>
        </p:txBody>
      </p:sp>
      <p:sp>
        <p:nvSpPr>
          <p:cNvPr id="8" name="Content Placeholder 7">
            <a:extLst>
              <a:ext uri="{FF2B5EF4-FFF2-40B4-BE49-F238E27FC236}">
                <a16:creationId xmlns:a16="http://schemas.microsoft.com/office/drawing/2014/main" id="{01171DB9-E8E7-8B55-8F53-18E1428A3160}"/>
              </a:ext>
            </a:extLst>
          </p:cNvPr>
          <p:cNvSpPr>
            <a:spLocks noGrp="1"/>
          </p:cNvSpPr>
          <p:nvPr>
            <p:ph idx="1"/>
          </p:nvPr>
        </p:nvSpPr>
        <p:spPr>
          <a:xfrm>
            <a:off x="659642" y="2056263"/>
            <a:ext cx="5222998" cy="3885061"/>
          </a:xfrm>
          <a:ln>
            <a:solidFill>
              <a:schemeClr val="accent1"/>
            </a:solidFill>
          </a:ln>
        </p:spPr>
        <p:txBody>
          <a:bodyPr/>
          <a:lstStyle/>
          <a:p>
            <a:pPr marL="0" indent="0">
              <a:buNone/>
            </a:pPr>
            <a:r>
              <a:rPr lang="en-US" sz="1800" b="1" dirty="0"/>
              <a:t>Blasting Efficiency</a:t>
            </a:r>
          </a:p>
          <a:p>
            <a:pPr marL="0" indent="0">
              <a:buNone/>
            </a:pPr>
            <a:endParaRPr lang="en-US" sz="1800" b="1" dirty="0"/>
          </a:p>
          <a:p>
            <a:r>
              <a:rPr lang="en-US" sz="1600" dirty="0"/>
              <a:t>Reduced the frequency and occurrence of unexcavated area</a:t>
            </a:r>
          </a:p>
          <a:p>
            <a:r>
              <a:rPr lang="en-US" sz="1600" dirty="0"/>
              <a:t>Helps Maintain the intended design and excavation patterns</a:t>
            </a:r>
          </a:p>
          <a:p>
            <a:r>
              <a:rPr lang="en-US" sz="1600" dirty="0"/>
              <a:t>Maintain Cycle time </a:t>
            </a:r>
          </a:p>
          <a:p>
            <a:r>
              <a:rPr lang="en-US" sz="1600" dirty="0"/>
              <a:t>Reduces perforation error in the look-out cavity</a:t>
            </a:r>
          </a:p>
          <a:p>
            <a:r>
              <a:rPr lang="en-US" sz="1600" dirty="0"/>
              <a:t>Minimizes damage area of bed rock</a:t>
            </a:r>
            <a:endParaRPr lang="en-NG" sz="1600" dirty="0"/>
          </a:p>
        </p:txBody>
      </p:sp>
      <p:pic>
        <p:nvPicPr>
          <p:cNvPr id="6" name="Picture 5">
            <a:extLst>
              <a:ext uri="{FF2B5EF4-FFF2-40B4-BE49-F238E27FC236}">
                <a16:creationId xmlns:a16="http://schemas.microsoft.com/office/drawing/2014/main" id="{FA6868CD-1A60-82FA-F3A4-4E70EE615391}"/>
              </a:ext>
            </a:extLst>
          </p:cNvPr>
          <p:cNvPicPr>
            <a:picLocks noChangeAspect="1"/>
          </p:cNvPicPr>
          <p:nvPr/>
        </p:nvPicPr>
        <p:blipFill>
          <a:blip r:embed="rId2"/>
          <a:stretch>
            <a:fillRect/>
          </a:stretch>
        </p:blipFill>
        <p:spPr>
          <a:xfrm>
            <a:off x="9470545" y="53771"/>
            <a:ext cx="2138149" cy="1614303"/>
          </a:xfrm>
          <a:prstGeom prst="rect">
            <a:avLst/>
          </a:prstGeom>
        </p:spPr>
      </p:pic>
      <p:sp>
        <p:nvSpPr>
          <p:cNvPr id="10" name="Content Placeholder 7">
            <a:extLst>
              <a:ext uri="{FF2B5EF4-FFF2-40B4-BE49-F238E27FC236}">
                <a16:creationId xmlns:a16="http://schemas.microsoft.com/office/drawing/2014/main" id="{A3FD74FD-028C-5095-872E-4BCB2A533DAE}"/>
              </a:ext>
            </a:extLst>
          </p:cNvPr>
          <p:cNvSpPr txBox="1">
            <a:spLocks/>
          </p:cNvSpPr>
          <p:nvPr/>
        </p:nvSpPr>
        <p:spPr>
          <a:xfrm>
            <a:off x="6464035" y="2056263"/>
            <a:ext cx="5222998" cy="3885061"/>
          </a:xfrm>
          <a:prstGeom prst="rect">
            <a:avLst/>
          </a:prstGeom>
          <a:ln>
            <a:solidFill>
              <a:schemeClr val="accent1"/>
            </a:solidFill>
          </a:ln>
        </p:spPr>
        <p:txBody>
          <a:bodyPr lIns="109728" tIns="109728" rIns="109728" bIns="91440"/>
          <a:lstStyle>
            <a:lvl1pPr marL="228600" indent="-228600" algn="l" defTabSz="914400" rtl="0" eaLnBrk="1" latinLnBrk="0" hangingPunct="1">
              <a:lnSpc>
                <a:spcPct val="110000"/>
              </a:lnSpc>
              <a:spcBef>
                <a:spcPts val="1000"/>
              </a:spcBef>
              <a:buFont typeface="Arial" panose="020B0604020202020204" pitchFamily="34" charset="0"/>
              <a:buChar char="•"/>
              <a:defRPr sz="2800" kern="1200" spc="9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spc="9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spc="9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spc="9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Cost Saving</a:t>
            </a:r>
          </a:p>
          <a:p>
            <a:pPr marL="0" indent="0">
              <a:buNone/>
            </a:pPr>
            <a:endParaRPr lang="en-US" sz="1800" b="1" dirty="0"/>
          </a:p>
          <a:p>
            <a:r>
              <a:rPr lang="en-US" sz="1600" dirty="0"/>
              <a:t>10% increase in controlled blast field excavation reduces direct construction cost by up to 4 %</a:t>
            </a:r>
          </a:p>
          <a:p>
            <a:r>
              <a:rPr lang="en-US" sz="1600" dirty="0"/>
              <a:t>Construction duration decreases by up to 10 %</a:t>
            </a:r>
          </a:p>
          <a:p>
            <a:r>
              <a:rPr lang="en-US" sz="1600" dirty="0"/>
              <a:t>Secondary non-vibratory excavation costs would reduce by up to 25%</a:t>
            </a:r>
          </a:p>
          <a:p>
            <a:pPr marL="0" indent="0">
              <a:buNone/>
            </a:pPr>
            <a:endParaRPr lang="en-US" sz="1800" dirty="0"/>
          </a:p>
          <a:p>
            <a:pPr marL="0" indent="0">
              <a:buNone/>
            </a:pPr>
            <a:endParaRPr lang="en-NG" sz="1600" dirty="0"/>
          </a:p>
        </p:txBody>
      </p:sp>
      <p:cxnSp>
        <p:nvCxnSpPr>
          <p:cNvPr id="12" name="Straight Connector 11">
            <a:extLst>
              <a:ext uri="{FF2B5EF4-FFF2-40B4-BE49-F238E27FC236}">
                <a16:creationId xmlns:a16="http://schemas.microsoft.com/office/drawing/2014/main" id="{6B9ABEA5-8A85-BF67-496F-61248A732818}"/>
              </a:ext>
            </a:extLst>
          </p:cNvPr>
          <p:cNvCxnSpPr>
            <a:cxnSpLocks/>
          </p:cNvCxnSpPr>
          <p:nvPr/>
        </p:nvCxnSpPr>
        <p:spPr>
          <a:xfrm flipV="1">
            <a:off x="659642" y="2520287"/>
            <a:ext cx="5222998" cy="36394"/>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DCDA9A-DDFD-9D47-0744-306749660D8D}"/>
              </a:ext>
            </a:extLst>
          </p:cNvPr>
          <p:cNvCxnSpPr>
            <a:cxnSpLocks/>
          </p:cNvCxnSpPr>
          <p:nvPr/>
        </p:nvCxnSpPr>
        <p:spPr>
          <a:xfrm flipV="1">
            <a:off x="6464035" y="2520287"/>
            <a:ext cx="5222998" cy="36394"/>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FEBE562-179C-1F42-B1A2-FFCEC7162174}"/>
              </a:ext>
            </a:extLst>
          </p:cNvPr>
          <p:cNvSpPr/>
          <p:nvPr/>
        </p:nvSpPr>
        <p:spPr>
          <a:xfrm>
            <a:off x="659643" y="6105099"/>
            <a:ext cx="11027390" cy="44103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Smart Stem helps reduce overall construction costs by up to 20%</a:t>
            </a:r>
            <a:endParaRPr lang="en-NG" b="1" dirty="0"/>
          </a:p>
        </p:txBody>
      </p:sp>
    </p:spTree>
    <p:extLst>
      <p:ext uri="{BB962C8B-B14F-4D97-AF65-F5344CB8AC3E}">
        <p14:creationId xmlns:p14="http://schemas.microsoft.com/office/powerpoint/2010/main" val="2586592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2492284685"/>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no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bg1"/>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solidFill>
                      <a:schemeClr val="accent1">
                        <a:lumMod val="20000"/>
                        <a:lumOff val="80000"/>
                      </a:schemeClr>
                    </a:solidFill>
                  </a:tcPr>
                </a:tc>
                <a:tc>
                  <a:txBody>
                    <a:bodyPr/>
                    <a:lstStyle/>
                    <a:p>
                      <a:r>
                        <a:rPr lang="en-US" sz="1600" dirty="0"/>
                        <a:t>Smart Stem Application</a:t>
                      </a:r>
                      <a:endParaRPr lang="en-NG" sz="1600" dirty="0"/>
                    </a:p>
                  </a:txBody>
                  <a:tcPr>
                    <a:solidFill>
                      <a:schemeClr val="accent1">
                        <a:lumMod val="20000"/>
                        <a:lumOff val="80000"/>
                      </a:schemeClr>
                    </a:solidFill>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Contact Information</a:t>
                      </a:r>
                      <a:endParaRPr lang="en-NG" sz="1600" dirty="0"/>
                    </a:p>
                  </a:txBody>
                  <a:tcPr/>
                </a:tc>
                <a:extLst>
                  <a:ext uri="{0D108BD9-81ED-4DB2-BD59-A6C34878D82A}">
                    <a16:rowId xmlns:a16="http://schemas.microsoft.com/office/drawing/2014/main" val="4190114401"/>
                  </a:ext>
                </a:extLst>
              </a:tr>
            </a:tbl>
          </a:graphicData>
        </a:graphic>
      </p:graphicFrame>
      <p:pic>
        <p:nvPicPr>
          <p:cNvPr id="3" name="Picture 2">
            <a:extLst>
              <a:ext uri="{FF2B5EF4-FFF2-40B4-BE49-F238E27FC236}">
                <a16:creationId xmlns:a16="http://schemas.microsoft.com/office/drawing/2014/main" id="{E09951C1-8E7B-D71C-E9BA-2FAE4E49E814}"/>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77740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20CE6EA-E02B-03F9-8D3E-EED807A13925}"/>
              </a:ext>
            </a:extLst>
          </p:cNvPr>
          <p:cNvSpPr/>
          <p:nvPr/>
        </p:nvSpPr>
        <p:spPr>
          <a:xfrm>
            <a:off x="3266364" y="1815149"/>
            <a:ext cx="2952466" cy="1928884"/>
          </a:xfrm>
          <a:prstGeom prst="roundRect">
            <a:avLst/>
          </a:prstGeom>
          <a:solidFill>
            <a:schemeClr val="bg1"/>
          </a:solidFill>
          <a:ln>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2" name="Title 1">
            <a:extLst>
              <a:ext uri="{FF2B5EF4-FFF2-40B4-BE49-F238E27FC236}">
                <a16:creationId xmlns:a16="http://schemas.microsoft.com/office/drawing/2014/main" id="{079D681F-3CA0-04D5-F26C-DA4ADEEF11DF}"/>
              </a:ext>
            </a:extLst>
          </p:cNvPr>
          <p:cNvSpPr>
            <a:spLocks noGrp="1"/>
          </p:cNvSpPr>
          <p:nvPr>
            <p:ph type="title"/>
          </p:nvPr>
        </p:nvSpPr>
        <p:spPr/>
        <p:txBody>
          <a:bodyPr>
            <a:normAutofit/>
          </a:bodyPr>
          <a:lstStyle/>
          <a:p>
            <a:r>
              <a:rPr lang="en-US" sz="3600" dirty="0"/>
              <a:t>Smart Stem Application</a:t>
            </a:r>
            <a:endParaRPr lang="en-NG" sz="3600" dirty="0"/>
          </a:p>
        </p:txBody>
      </p:sp>
      <p:graphicFrame>
        <p:nvGraphicFramePr>
          <p:cNvPr id="6" name="Content Placeholder 5">
            <a:extLst>
              <a:ext uri="{FF2B5EF4-FFF2-40B4-BE49-F238E27FC236}">
                <a16:creationId xmlns:a16="http://schemas.microsoft.com/office/drawing/2014/main" id="{AE5FB265-8857-9B58-6118-42711BA43DFE}"/>
              </a:ext>
            </a:extLst>
          </p:cNvPr>
          <p:cNvGraphicFramePr>
            <a:graphicFrameLocks noGrp="1"/>
          </p:cNvGraphicFramePr>
          <p:nvPr>
            <p:ph idx="1"/>
            <p:extLst>
              <p:ext uri="{D42A27DB-BD31-4B8C-83A1-F6EECF244321}">
                <p14:modId xmlns:p14="http://schemas.microsoft.com/office/powerpoint/2010/main" val="3604188869"/>
              </p:ext>
            </p:extLst>
          </p:nvPr>
        </p:nvGraphicFramePr>
        <p:xfrm>
          <a:off x="528715" y="1473957"/>
          <a:ext cx="11143532" cy="2643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6D22EFDE-EB4F-A575-A0E8-0D843E392099}"/>
              </a:ext>
            </a:extLst>
          </p:cNvPr>
          <p:cNvPicPr>
            <a:picLocks noChangeAspect="1"/>
          </p:cNvPicPr>
          <p:nvPr/>
        </p:nvPicPr>
        <p:blipFill>
          <a:blip r:embed="rId7"/>
          <a:stretch>
            <a:fillRect/>
          </a:stretch>
        </p:blipFill>
        <p:spPr>
          <a:xfrm>
            <a:off x="3365790" y="2118025"/>
            <a:ext cx="1185493" cy="350392"/>
          </a:xfrm>
          <a:prstGeom prst="rect">
            <a:avLst/>
          </a:prstGeom>
        </p:spPr>
      </p:pic>
      <p:sp>
        <p:nvSpPr>
          <p:cNvPr id="11" name="TextBox 10">
            <a:extLst>
              <a:ext uri="{FF2B5EF4-FFF2-40B4-BE49-F238E27FC236}">
                <a16:creationId xmlns:a16="http://schemas.microsoft.com/office/drawing/2014/main" id="{6F20C15D-1324-E606-D0BA-F64D6643D4AD}"/>
              </a:ext>
            </a:extLst>
          </p:cNvPr>
          <p:cNvSpPr txBox="1"/>
          <p:nvPr/>
        </p:nvSpPr>
        <p:spPr>
          <a:xfrm>
            <a:off x="3725203" y="3243614"/>
            <a:ext cx="2164632" cy="369332"/>
          </a:xfrm>
          <a:prstGeom prst="rect">
            <a:avLst/>
          </a:prstGeom>
          <a:noFill/>
        </p:spPr>
        <p:txBody>
          <a:bodyPr wrap="none" rtlCol="0">
            <a:spAutoFit/>
          </a:bodyPr>
          <a:lstStyle/>
          <a:p>
            <a:r>
              <a:rPr lang="en-US" b="1" dirty="0"/>
              <a:t>Hybrid Stemming</a:t>
            </a:r>
            <a:endParaRPr lang="en-NG" b="1" dirty="0"/>
          </a:p>
        </p:txBody>
      </p:sp>
      <p:grpSp>
        <p:nvGrpSpPr>
          <p:cNvPr id="24" name="Group 23">
            <a:extLst>
              <a:ext uri="{FF2B5EF4-FFF2-40B4-BE49-F238E27FC236}">
                <a16:creationId xmlns:a16="http://schemas.microsoft.com/office/drawing/2014/main" id="{28510AB8-84D7-5903-509C-7D7069A5A1E6}"/>
              </a:ext>
            </a:extLst>
          </p:cNvPr>
          <p:cNvGrpSpPr/>
          <p:nvPr/>
        </p:nvGrpSpPr>
        <p:grpSpPr>
          <a:xfrm>
            <a:off x="519752" y="3948355"/>
            <a:ext cx="1779374" cy="2529779"/>
            <a:chOff x="519752" y="4239511"/>
            <a:chExt cx="1779374" cy="2529779"/>
          </a:xfrm>
        </p:grpSpPr>
        <p:sp>
          <p:nvSpPr>
            <p:cNvPr id="29" name="Rectangle 28">
              <a:extLst>
                <a:ext uri="{FF2B5EF4-FFF2-40B4-BE49-F238E27FC236}">
                  <a16:creationId xmlns:a16="http://schemas.microsoft.com/office/drawing/2014/main" id="{4EE47D07-84D3-D5AB-CC0C-7B634F0C5435}"/>
                </a:ext>
              </a:extLst>
            </p:cNvPr>
            <p:cNvSpPr/>
            <p:nvPr/>
          </p:nvSpPr>
          <p:spPr>
            <a:xfrm>
              <a:off x="519752" y="5569895"/>
              <a:ext cx="1730206"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Perforations </a:t>
              </a:r>
            </a:p>
            <a:p>
              <a:endParaRPr lang="en-US" sz="1200" dirty="0">
                <a:solidFill>
                  <a:schemeClr val="tx1"/>
                </a:solidFill>
              </a:endParaRPr>
            </a:p>
            <a:p>
              <a:r>
                <a:rPr lang="en-US" sz="1200" dirty="0">
                  <a:solidFill>
                    <a:schemeClr val="tx1"/>
                  </a:solidFill>
                </a:rPr>
                <a:t>According to blasting parameters (diameter and depth)</a:t>
              </a:r>
            </a:p>
          </p:txBody>
        </p:sp>
        <p:pic>
          <p:nvPicPr>
            <p:cNvPr id="4" name="Picture 3">
              <a:extLst>
                <a:ext uri="{FF2B5EF4-FFF2-40B4-BE49-F238E27FC236}">
                  <a16:creationId xmlns:a16="http://schemas.microsoft.com/office/drawing/2014/main" id="{B26B792A-0C72-F6AD-0CDA-C3BD0A9BD815}"/>
                </a:ext>
              </a:extLst>
            </p:cNvPr>
            <p:cNvPicPr>
              <a:picLocks noChangeAspect="1"/>
            </p:cNvPicPr>
            <p:nvPr/>
          </p:nvPicPr>
          <p:blipFill>
            <a:blip r:embed="rId8"/>
            <a:stretch>
              <a:fillRect/>
            </a:stretch>
          </p:blipFill>
          <p:spPr>
            <a:xfrm>
              <a:off x="519752" y="4239511"/>
              <a:ext cx="1779374" cy="1316736"/>
            </a:xfrm>
            <a:prstGeom prst="rect">
              <a:avLst/>
            </a:prstGeom>
          </p:spPr>
        </p:pic>
      </p:grpSp>
      <p:grpSp>
        <p:nvGrpSpPr>
          <p:cNvPr id="26" name="Group 25">
            <a:extLst>
              <a:ext uri="{FF2B5EF4-FFF2-40B4-BE49-F238E27FC236}">
                <a16:creationId xmlns:a16="http://schemas.microsoft.com/office/drawing/2014/main" id="{EA693553-65DB-A8F0-BD64-840DEA667CC5}"/>
              </a:ext>
            </a:extLst>
          </p:cNvPr>
          <p:cNvGrpSpPr/>
          <p:nvPr/>
        </p:nvGrpSpPr>
        <p:grpSpPr>
          <a:xfrm>
            <a:off x="2407087" y="3948355"/>
            <a:ext cx="1795380" cy="2529779"/>
            <a:chOff x="2369106" y="4239511"/>
            <a:chExt cx="1795380" cy="2529779"/>
          </a:xfrm>
        </p:grpSpPr>
        <p:sp>
          <p:nvSpPr>
            <p:cNvPr id="30" name="Rectangle 29">
              <a:extLst>
                <a:ext uri="{FF2B5EF4-FFF2-40B4-BE49-F238E27FC236}">
                  <a16:creationId xmlns:a16="http://schemas.microsoft.com/office/drawing/2014/main" id="{B946CA5C-B539-947D-8B77-F9D702832261}"/>
                </a:ext>
              </a:extLst>
            </p:cNvPr>
            <p:cNvSpPr/>
            <p:nvPr/>
          </p:nvSpPr>
          <p:spPr>
            <a:xfrm>
              <a:off x="2393380" y="5569895"/>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Inspections for Perforations</a:t>
              </a:r>
              <a:endParaRPr lang="en-NG" sz="1400" dirty="0">
                <a:solidFill>
                  <a:schemeClr val="tx1"/>
                </a:solidFill>
              </a:endParaRPr>
            </a:p>
          </p:txBody>
        </p:sp>
        <p:pic>
          <p:nvPicPr>
            <p:cNvPr id="10" name="Picture 9">
              <a:extLst>
                <a:ext uri="{FF2B5EF4-FFF2-40B4-BE49-F238E27FC236}">
                  <a16:creationId xmlns:a16="http://schemas.microsoft.com/office/drawing/2014/main" id="{134CC809-4B44-42E8-AE6F-53E584C44E0F}"/>
                </a:ext>
              </a:extLst>
            </p:cNvPr>
            <p:cNvPicPr>
              <a:picLocks noChangeAspect="1"/>
            </p:cNvPicPr>
            <p:nvPr/>
          </p:nvPicPr>
          <p:blipFill>
            <a:blip r:embed="rId9"/>
            <a:stretch>
              <a:fillRect/>
            </a:stretch>
          </p:blipFill>
          <p:spPr>
            <a:xfrm>
              <a:off x="2369106" y="4239511"/>
              <a:ext cx="1795380" cy="1316736"/>
            </a:xfrm>
            <a:prstGeom prst="rect">
              <a:avLst/>
            </a:prstGeom>
          </p:spPr>
        </p:pic>
      </p:grpSp>
      <p:grpSp>
        <p:nvGrpSpPr>
          <p:cNvPr id="28" name="Group 27">
            <a:extLst>
              <a:ext uri="{FF2B5EF4-FFF2-40B4-BE49-F238E27FC236}">
                <a16:creationId xmlns:a16="http://schemas.microsoft.com/office/drawing/2014/main" id="{7523A825-F468-C647-4E38-377CA07DEF6E}"/>
              </a:ext>
            </a:extLst>
          </p:cNvPr>
          <p:cNvGrpSpPr/>
          <p:nvPr/>
        </p:nvGrpSpPr>
        <p:grpSpPr>
          <a:xfrm>
            <a:off x="4310428" y="3948355"/>
            <a:ext cx="1758847" cy="2529779"/>
            <a:chOff x="4283079" y="4239511"/>
            <a:chExt cx="1758847" cy="2529779"/>
          </a:xfrm>
        </p:grpSpPr>
        <p:sp>
          <p:nvSpPr>
            <p:cNvPr id="32" name="Rectangle 31">
              <a:extLst>
                <a:ext uri="{FF2B5EF4-FFF2-40B4-BE49-F238E27FC236}">
                  <a16:creationId xmlns:a16="http://schemas.microsoft.com/office/drawing/2014/main" id="{88CA2070-601A-688A-C6D6-8DD9935AD19E}"/>
                </a:ext>
              </a:extLst>
            </p:cNvPr>
            <p:cNvSpPr/>
            <p:nvPr/>
          </p:nvSpPr>
          <p:spPr>
            <a:xfrm>
              <a:off x="4283079" y="5569895"/>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Charging</a:t>
              </a:r>
            </a:p>
            <a:p>
              <a:endParaRPr lang="en-US" sz="1200" dirty="0">
                <a:solidFill>
                  <a:schemeClr val="tx1"/>
                </a:solidFill>
              </a:endParaRPr>
            </a:p>
            <a:p>
              <a:r>
                <a:rPr lang="en-US" sz="1200" dirty="0">
                  <a:solidFill>
                    <a:schemeClr val="tx1"/>
                  </a:solidFill>
                </a:rPr>
                <a:t>Loading explosives into the drilled holes</a:t>
              </a:r>
            </a:p>
          </p:txBody>
        </p:sp>
        <p:pic>
          <p:nvPicPr>
            <p:cNvPr id="13" name="Picture 12">
              <a:extLst>
                <a:ext uri="{FF2B5EF4-FFF2-40B4-BE49-F238E27FC236}">
                  <a16:creationId xmlns:a16="http://schemas.microsoft.com/office/drawing/2014/main" id="{8C9C5C6A-A2EC-DDAF-92ED-510CA306993F}"/>
                </a:ext>
              </a:extLst>
            </p:cNvPr>
            <p:cNvPicPr>
              <a:picLocks noChangeAspect="1"/>
            </p:cNvPicPr>
            <p:nvPr/>
          </p:nvPicPr>
          <p:blipFill>
            <a:blip r:embed="rId10"/>
            <a:stretch>
              <a:fillRect/>
            </a:stretch>
          </p:blipFill>
          <p:spPr>
            <a:xfrm>
              <a:off x="4284147" y="4239511"/>
              <a:ext cx="1757779" cy="1316736"/>
            </a:xfrm>
            <a:prstGeom prst="rect">
              <a:avLst/>
            </a:prstGeom>
          </p:spPr>
        </p:pic>
      </p:grpSp>
      <p:grpSp>
        <p:nvGrpSpPr>
          <p:cNvPr id="31" name="Group 30">
            <a:extLst>
              <a:ext uri="{FF2B5EF4-FFF2-40B4-BE49-F238E27FC236}">
                <a16:creationId xmlns:a16="http://schemas.microsoft.com/office/drawing/2014/main" id="{A13ABE96-D748-FC17-5CE6-BD3A0F4EE171}"/>
              </a:ext>
            </a:extLst>
          </p:cNvPr>
          <p:cNvGrpSpPr/>
          <p:nvPr/>
        </p:nvGrpSpPr>
        <p:grpSpPr>
          <a:xfrm>
            <a:off x="6177236" y="3948355"/>
            <a:ext cx="1769668" cy="2525230"/>
            <a:chOff x="6186908" y="4239511"/>
            <a:chExt cx="1769668" cy="2525230"/>
          </a:xfrm>
        </p:grpSpPr>
        <p:sp>
          <p:nvSpPr>
            <p:cNvPr id="33" name="Rectangle 32">
              <a:extLst>
                <a:ext uri="{FF2B5EF4-FFF2-40B4-BE49-F238E27FC236}">
                  <a16:creationId xmlns:a16="http://schemas.microsoft.com/office/drawing/2014/main" id="{D60FC95A-1B70-C3DE-F440-A7DF585985DE}"/>
                </a:ext>
              </a:extLst>
            </p:cNvPr>
            <p:cNvSpPr/>
            <p:nvPr/>
          </p:nvSpPr>
          <p:spPr>
            <a:xfrm>
              <a:off x="6187603" y="5565346"/>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b="1" dirty="0">
                  <a:solidFill>
                    <a:schemeClr val="tx1"/>
                  </a:solidFill>
                </a:rPr>
                <a:t>Insert Start Stem</a:t>
              </a:r>
            </a:p>
            <a:p>
              <a:endParaRPr lang="en-US" sz="1200" b="1" dirty="0">
                <a:solidFill>
                  <a:schemeClr val="tx1"/>
                </a:solidFill>
              </a:endParaRPr>
            </a:p>
            <a:p>
              <a:r>
                <a:rPr lang="en-US" sz="1200" dirty="0">
                  <a:solidFill>
                    <a:schemeClr val="tx1"/>
                  </a:solidFill>
                </a:rPr>
                <a:t>Single or combination of stems to be used depending on hole diameter and depth</a:t>
              </a:r>
              <a:endParaRPr lang="en-NG" sz="1200" dirty="0">
                <a:solidFill>
                  <a:schemeClr val="tx1"/>
                </a:solidFill>
              </a:endParaRPr>
            </a:p>
          </p:txBody>
        </p:sp>
        <p:pic>
          <p:nvPicPr>
            <p:cNvPr id="15" name="Picture 14">
              <a:extLst>
                <a:ext uri="{FF2B5EF4-FFF2-40B4-BE49-F238E27FC236}">
                  <a16:creationId xmlns:a16="http://schemas.microsoft.com/office/drawing/2014/main" id="{0AE8FB14-194A-6A15-2DB5-E3BFAB5925FA}"/>
                </a:ext>
              </a:extLst>
            </p:cNvPr>
            <p:cNvPicPr>
              <a:picLocks noChangeAspect="1"/>
            </p:cNvPicPr>
            <p:nvPr/>
          </p:nvPicPr>
          <p:blipFill>
            <a:blip r:embed="rId11"/>
            <a:stretch>
              <a:fillRect/>
            </a:stretch>
          </p:blipFill>
          <p:spPr>
            <a:xfrm>
              <a:off x="6186908" y="4239511"/>
              <a:ext cx="1769668" cy="1316736"/>
            </a:xfrm>
            <a:prstGeom prst="rect">
              <a:avLst/>
            </a:prstGeom>
          </p:spPr>
        </p:pic>
      </p:grpSp>
      <p:grpSp>
        <p:nvGrpSpPr>
          <p:cNvPr id="36" name="Group 35">
            <a:extLst>
              <a:ext uri="{FF2B5EF4-FFF2-40B4-BE49-F238E27FC236}">
                <a16:creationId xmlns:a16="http://schemas.microsoft.com/office/drawing/2014/main" id="{C06FFEFC-490E-CAEB-B920-E9D7C47AF90C}"/>
              </a:ext>
            </a:extLst>
          </p:cNvPr>
          <p:cNvGrpSpPr/>
          <p:nvPr/>
        </p:nvGrpSpPr>
        <p:grpSpPr>
          <a:xfrm>
            <a:off x="8054865" y="3948355"/>
            <a:ext cx="1734755" cy="2520681"/>
            <a:chOff x="8052268" y="4239511"/>
            <a:chExt cx="1734755" cy="2520681"/>
          </a:xfrm>
        </p:grpSpPr>
        <p:sp>
          <p:nvSpPr>
            <p:cNvPr id="34" name="Rectangle 33">
              <a:extLst>
                <a:ext uri="{FF2B5EF4-FFF2-40B4-BE49-F238E27FC236}">
                  <a16:creationId xmlns:a16="http://schemas.microsoft.com/office/drawing/2014/main" id="{7D944D74-581C-95AB-0171-C331DF682A3E}"/>
                </a:ext>
              </a:extLst>
            </p:cNvPr>
            <p:cNvSpPr/>
            <p:nvPr/>
          </p:nvSpPr>
          <p:spPr>
            <a:xfrm>
              <a:off x="8052268" y="5560797"/>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Hybrid Stemming</a:t>
              </a:r>
            </a:p>
            <a:p>
              <a:endParaRPr lang="en-US" sz="1200" dirty="0">
                <a:solidFill>
                  <a:schemeClr val="tx1"/>
                </a:solidFill>
              </a:endParaRPr>
            </a:p>
            <a:p>
              <a:r>
                <a:rPr lang="en-US" sz="1200" dirty="0">
                  <a:solidFill>
                    <a:schemeClr val="tx1"/>
                  </a:solidFill>
                </a:rPr>
                <a:t>Insert conventional stemming material in remaining part</a:t>
              </a:r>
              <a:endParaRPr lang="en-NG" sz="1400" dirty="0">
                <a:solidFill>
                  <a:schemeClr val="tx1"/>
                </a:solidFill>
              </a:endParaRPr>
            </a:p>
          </p:txBody>
        </p:sp>
        <p:pic>
          <p:nvPicPr>
            <p:cNvPr id="18" name="Picture 17">
              <a:extLst>
                <a:ext uri="{FF2B5EF4-FFF2-40B4-BE49-F238E27FC236}">
                  <a16:creationId xmlns:a16="http://schemas.microsoft.com/office/drawing/2014/main" id="{4417FF3A-F6EB-0DD4-973C-FA075AA2C5E7}"/>
                </a:ext>
              </a:extLst>
            </p:cNvPr>
            <p:cNvPicPr>
              <a:picLocks noChangeAspect="1"/>
            </p:cNvPicPr>
            <p:nvPr/>
          </p:nvPicPr>
          <p:blipFill>
            <a:blip r:embed="rId12"/>
            <a:stretch>
              <a:fillRect/>
            </a:stretch>
          </p:blipFill>
          <p:spPr>
            <a:xfrm>
              <a:off x="8052268" y="4239511"/>
              <a:ext cx="1731609" cy="1316737"/>
            </a:xfrm>
            <a:prstGeom prst="rect">
              <a:avLst/>
            </a:prstGeom>
          </p:spPr>
        </p:pic>
      </p:grpSp>
      <p:grpSp>
        <p:nvGrpSpPr>
          <p:cNvPr id="37" name="Group 36">
            <a:extLst>
              <a:ext uri="{FF2B5EF4-FFF2-40B4-BE49-F238E27FC236}">
                <a16:creationId xmlns:a16="http://schemas.microsoft.com/office/drawing/2014/main" id="{72EEA83F-5D78-A477-E7E3-15861F7D8182}"/>
              </a:ext>
            </a:extLst>
          </p:cNvPr>
          <p:cNvGrpSpPr/>
          <p:nvPr/>
        </p:nvGrpSpPr>
        <p:grpSpPr>
          <a:xfrm>
            <a:off x="9897582" y="3948355"/>
            <a:ext cx="1774665" cy="2534328"/>
            <a:chOff x="9897582" y="4239511"/>
            <a:chExt cx="1774665" cy="2534328"/>
          </a:xfrm>
        </p:grpSpPr>
        <p:sp>
          <p:nvSpPr>
            <p:cNvPr id="35" name="Rectangle 34">
              <a:extLst>
                <a:ext uri="{FF2B5EF4-FFF2-40B4-BE49-F238E27FC236}">
                  <a16:creationId xmlns:a16="http://schemas.microsoft.com/office/drawing/2014/main" id="{A4543BE2-324D-05A4-457C-B55551759F82}"/>
                </a:ext>
              </a:extLst>
            </p:cNvPr>
            <p:cNvSpPr/>
            <p:nvPr/>
          </p:nvSpPr>
          <p:spPr>
            <a:xfrm>
              <a:off x="9902715" y="5574444"/>
              <a:ext cx="1734755" cy="1199395"/>
            </a:xfrm>
            <a:prstGeom prst="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Blasting</a:t>
              </a:r>
            </a:p>
            <a:p>
              <a:endParaRPr lang="en-US" sz="1200" dirty="0">
                <a:solidFill>
                  <a:schemeClr val="tx1"/>
                </a:solidFill>
              </a:endParaRPr>
            </a:p>
            <a:p>
              <a:r>
                <a:rPr lang="en-US" sz="1200" dirty="0">
                  <a:solidFill>
                    <a:schemeClr val="tx1"/>
                  </a:solidFill>
                </a:rPr>
                <a:t>Conducting perimeter control, water checking &amp; blasting</a:t>
              </a:r>
              <a:endParaRPr lang="en-NG" sz="1200" dirty="0">
                <a:solidFill>
                  <a:schemeClr val="tx1"/>
                </a:solidFill>
              </a:endParaRPr>
            </a:p>
          </p:txBody>
        </p:sp>
        <p:pic>
          <p:nvPicPr>
            <p:cNvPr id="22" name="Picture 21">
              <a:extLst>
                <a:ext uri="{FF2B5EF4-FFF2-40B4-BE49-F238E27FC236}">
                  <a16:creationId xmlns:a16="http://schemas.microsoft.com/office/drawing/2014/main" id="{1375C981-991D-F456-92CD-C78899ECCA8B}"/>
                </a:ext>
              </a:extLst>
            </p:cNvPr>
            <p:cNvPicPr>
              <a:picLocks noChangeAspect="1"/>
            </p:cNvPicPr>
            <p:nvPr/>
          </p:nvPicPr>
          <p:blipFill>
            <a:blip r:embed="rId13"/>
            <a:stretch>
              <a:fillRect/>
            </a:stretch>
          </p:blipFill>
          <p:spPr>
            <a:xfrm>
              <a:off x="9897582" y="4239511"/>
              <a:ext cx="1774665" cy="1316736"/>
            </a:xfrm>
            <a:prstGeom prst="rect">
              <a:avLst/>
            </a:prstGeom>
          </p:spPr>
        </p:pic>
      </p:grpSp>
      <p:pic>
        <p:nvPicPr>
          <p:cNvPr id="38" name="Picture 37">
            <a:extLst>
              <a:ext uri="{FF2B5EF4-FFF2-40B4-BE49-F238E27FC236}">
                <a16:creationId xmlns:a16="http://schemas.microsoft.com/office/drawing/2014/main" id="{4E4D6C0C-53E8-6C35-EECE-A34B4F807702}"/>
              </a:ext>
            </a:extLst>
          </p:cNvPr>
          <p:cNvPicPr>
            <a:picLocks noChangeAspect="1"/>
          </p:cNvPicPr>
          <p:nvPr/>
        </p:nvPicPr>
        <p:blipFill>
          <a:blip r:embed="rId1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274753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4075548250"/>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no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bg1"/>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solidFill>
                      <a:schemeClr val="bg1"/>
                    </a:solidFill>
                  </a:tcPr>
                </a:tc>
                <a:tc>
                  <a:txBody>
                    <a:bodyPr/>
                    <a:lstStyle/>
                    <a:p>
                      <a:r>
                        <a:rPr lang="en-US" sz="1600" dirty="0"/>
                        <a:t>Smart Stem Application</a:t>
                      </a:r>
                      <a:endParaRPr lang="en-NG" sz="1600" dirty="0"/>
                    </a:p>
                  </a:txBody>
                  <a:tcPr>
                    <a:solidFill>
                      <a:schemeClr val="bg1"/>
                    </a:solidFill>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solidFill>
                      <a:schemeClr val="accent1">
                        <a:lumMod val="20000"/>
                        <a:lumOff val="80000"/>
                      </a:schemeClr>
                    </a:solidFill>
                  </a:tcPr>
                </a:tc>
                <a:tc>
                  <a:txBody>
                    <a:bodyPr/>
                    <a:lstStyle/>
                    <a:p>
                      <a:r>
                        <a:rPr lang="en-US" sz="1600" dirty="0"/>
                        <a:t>Certifications &amp; Contact Information</a:t>
                      </a:r>
                      <a:endParaRPr lang="en-NG" sz="1600" dirty="0"/>
                    </a:p>
                  </a:txBody>
                  <a:tcPr>
                    <a:solidFill>
                      <a:schemeClr val="accent1">
                        <a:lumMod val="20000"/>
                        <a:lumOff val="80000"/>
                      </a:schemeClr>
                    </a:solidFill>
                  </a:tcPr>
                </a:tc>
                <a:extLst>
                  <a:ext uri="{0D108BD9-81ED-4DB2-BD59-A6C34878D82A}">
                    <a16:rowId xmlns:a16="http://schemas.microsoft.com/office/drawing/2014/main" val="4190114401"/>
                  </a:ext>
                </a:extLst>
              </a:tr>
            </a:tbl>
          </a:graphicData>
        </a:graphic>
      </p:graphicFrame>
      <p:pic>
        <p:nvPicPr>
          <p:cNvPr id="3" name="Picture 2">
            <a:extLst>
              <a:ext uri="{FF2B5EF4-FFF2-40B4-BE49-F238E27FC236}">
                <a16:creationId xmlns:a16="http://schemas.microsoft.com/office/drawing/2014/main" id="{1C8A2B9F-DEED-DA84-DC82-275AC534BDAC}"/>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43723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2CF58-3B1D-6760-4309-81D38FAE063A}"/>
              </a:ext>
            </a:extLst>
          </p:cNvPr>
          <p:cNvSpPr>
            <a:spLocks noGrp="1"/>
          </p:cNvSpPr>
          <p:nvPr>
            <p:ph type="title"/>
          </p:nvPr>
        </p:nvSpPr>
        <p:spPr/>
        <p:txBody>
          <a:bodyPr>
            <a:normAutofit/>
          </a:bodyPr>
          <a:lstStyle/>
          <a:p>
            <a:r>
              <a:rPr lang="en-US" sz="3600" dirty="0"/>
              <a:t>Certifications </a:t>
            </a:r>
            <a:endParaRPr lang="en-NG" sz="3600" dirty="0"/>
          </a:p>
        </p:txBody>
      </p:sp>
      <p:pic>
        <p:nvPicPr>
          <p:cNvPr id="5" name="Picture 4">
            <a:extLst>
              <a:ext uri="{FF2B5EF4-FFF2-40B4-BE49-F238E27FC236}">
                <a16:creationId xmlns:a16="http://schemas.microsoft.com/office/drawing/2014/main" id="{97F82F8B-15C6-928D-0D22-992AFC5526E1}"/>
              </a:ext>
            </a:extLst>
          </p:cNvPr>
          <p:cNvPicPr>
            <a:picLocks noChangeAspect="1"/>
          </p:cNvPicPr>
          <p:nvPr/>
        </p:nvPicPr>
        <p:blipFill>
          <a:blip r:embed="rId2"/>
          <a:stretch>
            <a:fillRect/>
          </a:stretch>
        </p:blipFill>
        <p:spPr>
          <a:xfrm>
            <a:off x="19738" y="2932390"/>
            <a:ext cx="6185396" cy="2790571"/>
          </a:xfrm>
          <a:prstGeom prst="rect">
            <a:avLst/>
          </a:prstGeom>
        </p:spPr>
      </p:pic>
      <p:pic>
        <p:nvPicPr>
          <p:cNvPr id="7" name="Picture 6">
            <a:extLst>
              <a:ext uri="{FF2B5EF4-FFF2-40B4-BE49-F238E27FC236}">
                <a16:creationId xmlns:a16="http://schemas.microsoft.com/office/drawing/2014/main" id="{5BFAE59D-8A6C-7621-1852-602FF58C61B0}"/>
              </a:ext>
            </a:extLst>
          </p:cNvPr>
          <p:cNvPicPr>
            <a:picLocks noChangeAspect="1"/>
          </p:cNvPicPr>
          <p:nvPr/>
        </p:nvPicPr>
        <p:blipFill>
          <a:blip r:embed="rId3"/>
          <a:stretch>
            <a:fillRect/>
          </a:stretch>
        </p:blipFill>
        <p:spPr>
          <a:xfrm>
            <a:off x="6073211" y="2882347"/>
            <a:ext cx="6009612" cy="2790571"/>
          </a:xfrm>
          <a:prstGeom prst="rect">
            <a:avLst/>
          </a:prstGeom>
        </p:spPr>
      </p:pic>
      <p:pic>
        <p:nvPicPr>
          <p:cNvPr id="4" name="Picture 3">
            <a:extLst>
              <a:ext uri="{FF2B5EF4-FFF2-40B4-BE49-F238E27FC236}">
                <a16:creationId xmlns:a16="http://schemas.microsoft.com/office/drawing/2014/main" id="{77B4ABB8-0350-1B1F-E59B-CFAF0946C9D4}"/>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17496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Rectangle 28">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Freeform: Shape 29">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Freeform: Shape 30">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774AED73-C745-6170-7B3D-A030DE8AA624}"/>
              </a:ext>
            </a:extLst>
          </p:cNvPr>
          <p:cNvSpPr>
            <a:spLocks noGrp="1"/>
          </p:cNvSpPr>
          <p:nvPr>
            <p:ph type="title"/>
          </p:nvPr>
        </p:nvSpPr>
        <p:spPr>
          <a:xfrm>
            <a:off x="489098" y="1106034"/>
            <a:ext cx="5019074" cy="3204134"/>
          </a:xfrm>
        </p:spPr>
        <p:txBody>
          <a:bodyPr vert="horz" lIns="91440" tIns="45720" rIns="91440" bIns="45720" rtlCol="0" anchor="b">
            <a:normAutofit/>
          </a:bodyPr>
          <a:lstStyle/>
          <a:p>
            <a:r>
              <a:rPr lang="en-US" sz="2200" dirty="0"/>
              <a:t>Contact Information </a:t>
            </a:r>
            <a:br>
              <a:rPr lang="en-US" sz="2200" dirty="0"/>
            </a:br>
            <a:br>
              <a:rPr lang="en-US" sz="2200" dirty="0"/>
            </a:br>
            <a:r>
              <a:rPr lang="en-US" sz="2200" dirty="0" err="1"/>
              <a:t>Sumul</a:t>
            </a:r>
            <a:r>
              <a:rPr lang="en-US" sz="2200" dirty="0"/>
              <a:t> Patel</a:t>
            </a:r>
            <a:br>
              <a:rPr lang="en-US" sz="2200" b="0" dirty="0"/>
            </a:br>
            <a:r>
              <a:rPr lang="en-US" sz="2200" b="0" dirty="0">
                <a:hlinkClick r:id="rId2"/>
              </a:rPr>
              <a:t>sumul.patel@dattatreyainc.com</a:t>
            </a:r>
            <a:br>
              <a:rPr lang="en-US" sz="2200" b="0" dirty="0"/>
            </a:br>
            <a:r>
              <a:rPr lang="en-US" sz="2200" b="0" dirty="0"/>
              <a:t>M: +919824049872</a:t>
            </a:r>
            <a:br>
              <a:rPr lang="en-US" sz="2200" b="0" dirty="0"/>
            </a:br>
            <a:br>
              <a:rPr lang="en-US" sz="2200" b="0" dirty="0"/>
            </a:br>
            <a:r>
              <a:rPr lang="en-US" sz="2200" dirty="0"/>
              <a:t>Yash Patel</a:t>
            </a:r>
            <a:br>
              <a:rPr lang="en-US" sz="2200" b="0" dirty="0"/>
            </a:br>
            <a:r>
              <a:rPr lang="en-US" sz="2200" b="0" dirty="0">
                <a:hlinkClick r:id="rId3"/>
              </a:rPr>
              <a:t>yashpatel.2910@outlook.com</a:t>
            </a:r>
            <a:br>
              <a:rPr lang="en-US" sz="2200" b="0" dirty="0"/>
            </a:br>
            <a:r>
              <a:rPr lang="en-US" sz="2200" b="0" dirty="0"/>
              <a:t>M: +916353927986</a:t>
            </a:r>
            <a:endParaRPr lang="en-US" sz="2200" dirty="0"/>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descr="Several sausages next to a white bucket&#10;&#10;Description automatically generated">
            <a:extLst>
              <a:ext uri="{FF2B5EF4-FFF2-40B4-BE49-F238E27FC236}">
                <a16:creationId xmlns:a16="http://schemas.microsoft.com/office/drawing/2014/main" id="{E21A54CB-8D6F-B789-EA6E-C9B1D9A47FB1}"/>
              </a:ext>
            </a:extLst>
          </p:cNvPr>
          <p:cNvPicPr>
            <a:picLocks noChangeAspect="1"/>
          </p:cNvPicPr>
          <p:nvPr/>
        </p:nvPicPr>
        <p:blipFill>
          <a:blip r:embed="rId4"/>
          <a:stretch>
            <a:fillRect/>
          </a:stretch>
        </p:blipFill>
        <p:spPr>
          <a:xfrm>
            <a:off x="6573653" y="1417292"/>
            <a:ext cx="5329021" cy="4023413"/>
          </a:xfrm>
          <a:prstGeom prst="rect">
            <a:avLst/>
          </a:prstGeom>
        </p:spPr>
      </p:pic>
      <p:sp>
        <p:nvSpPr>
          <p:cNvPr id="33" name="Rectangle 3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black and gold logo&#10;&#10;Description automatically generated">
            <a:extLst>
              <a:ext uri="{FF2B5EF4-FFF2-40B4-BE49-F238E27FC236}">
                <a16:creationId xmlns:a16="http://schemas.microsoft.com/office/drawing/2014/main" id="{701D7169-49B2-58AA-8C1D-3993F9DE4835}"/>
              </a:ext>
            </a:extLst>
          </p:cNvPr>
          <p:cNvPicPr>
            <a:picLocks noChangeAspect="1"/>
          </p:cNvPicPr>
          <p:nvPr/>
        </p:nvPicPr>
        <p:blipFill>
          <a:blip r:embed="rId5"/>
          <a:stretch>
            <a:fillRect/>
          </a:stretch>
        </p:blipFill>
        <p:spPr>
          <a:xfrm>
            <a:off x="489097" y="5273189"/>
            <a:ext cx="2346621" cy="527990"/>
          </a:xfrm>
          <a:prstGeom prst="rect">
            <a:avLst/>
          </a:prstGeom>
        </p:spPr>
      </p:pic>
    </p:spTree>
    <p:extLst>
      <p:ext uri="{BB962C8B-B14F-4D97-AF65-F5344CB8AC3E}">
        <p14:creationId xmlns:p14="http://schemas.microsoft.com/office/powerpoint/2010/main" val="300604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2764043855"/>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solidFill>
                      <a:schemeClr val="accent1">
                        <a:lumMod val="20000"/>
                        <a:lumOff val="80000"/>
                      </a:schemeClr>
                    </a:solid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tc>
                <a:tc>
                  <a:txBody>
                    <a:bodyPr/>
                    <a:lstStyle/>
                    <a:p>
                      <a:r>
                        <a:rPr lang="en-US" sz="1600" dirty="0"/>
                        <a:t>Smart Stem Application</a:t>
                      </a:r>
                      <a:endParaRPr lang="en-NG" sz="1600" dirty="0"/>
                    </a:p>
                  </a:txBody>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Contact Information</a:t>
                      </a:r>
                      <a:endParaRPr lang="en-NG" sz="1600" dirty="0"/>
                    </a:p>
                  </a:txBody>
                  <a:tcPr/>
                </a:tc>
                <a:extLst>
                  <a:ext uri="{0D108BD9-81ED-4DB2-BD59-A6C34878D82A}">
                    <a16:rowId xmlns:a16="http://schemas.microsoft.com/office/drawing/2014/main" val="4190114401"/>
                  </a:ext>
                </a:extLst>
              </a:tr>
            </a:tbl>
          </a:graphicData>
        </a:graphic>
      </p:graphicFrame>
    </p:spTree>
    <p:extLst>
      <p:ext uri="{BB962C8B-B14F-4D97-AF65-F5344CB8AC3E}">
        <p14:creationId xmlns:p14="http://schemas.microsoft.com/office/powerpoint/2010/main" val="514772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D9EBD-DFD6-94C2-D9B8-99768916853E}"/>
              </a:ext>
            </a:extLst>
          </p:cNvPr>
          <p:cNvSpPr>
            <a:spLocks noGrp="1"/>
          </p:cNvSpPr>
          <p:nvPr>
            <p:ph type="title"/>
          </p:nvPr>
        </p:nvSpPr>
        <p:spPr/>
        <p:txBody>
          <a:bodyPr>
            <a:normAutofit/>
          </a:bodyPr>
          <a:lstStyle/>
          <a:p>
            <a:r>
              <a:rPr lang="en-US" sz="3600" dirty="0"/>
              <a:t>Traditional Stemming Material</a:t>
            </a:r>
            <a:endParaRPr lang="en-NG" sz="3600" dirty="0"/>
          </a:p>
        </p:txBody>
      </p:sp>
      <p:graphicFrame>
        <p:nvGraphicFramePr>
          <p:cNvPr id="16" name="Content Placeholder 15">
            <a:extLst>
              <a:ext uri="{FF2B5EF4-FFF2-40B4-BE49-F238E27FC236}">
                <a16:creationId xmlns:a16="http://schemas.microsoft.com/office/drawing/2014/main" id="{12A64D3E-970B-E011-D02B-68FB9373372E}"/>
              </a:ext>
            </a:extLst>
          </p:cNvPr>
          <p:cNvGraphicFramePr>
            <a:graphicFrameLocks noGrp="1"/>
          </p:cNvGraphicFramePr>
          <p:nvPr>
            <p:ph idx="1"/>
            <p:extLst>
              <p:ext uri="{D42A27DB-BD31-4B8C-83A1-F6EECF244321}">
                <p14:modId xmlns:p14="http://schemas.microsoft.com/office/powerpoint/2010/main" val="1251031587"/>
              </p:ext>
            </p:extLst>
          </p:nvPr>
        </p:nvGraphicFramePr>
        <p:xfrm>
          <a:off x="582309" y="2176219"/>
          <a:ext cx="8525301" cy="4315087"/>
        </p:xfrm>
        <a:graphic>
          <a:graphicData uri="http://schemas.openxmlformats.org/drawingml/2006/table">
            <a:tbl>
              <a:tblPr firstRow="1" bandRow="1">
                <a:tableStyleId>{69012ECD-51FC-41F1-AA8D-1B2483CD663E}</a:tableStyleId>
              </a:tblPr>
              <a:tblGrid>
                <a:gridCol w="2841767">
                  <a:extLst>
                    <a:ext uri="{9D8B030D-6E8A-4147-A177-3AD203B41FA5}">
                      <a16:colId xmlns:a16="http://schemas.microsoft.com/office/drawing/2014/main" val="2369966697"/>
                    </a:ext>
                  </a:extLst>
                </a:gridCol>
                <a:gridCol w="2841767">
                  <a:extLst>
                    <a:ext uri="{9D8B030D-6E8A-4147-A177-3AD203B41FA5}">
                      <a16:colId xmlns:a16="http://schemas.microsoft.com/office/drawing/2014/main" val="2272641424"/>
                    </a:ext>
                  </a:extLst>
                </a:gridCol>
                <a:gridCol w="2841767">
                  <a:extLst>
                    <a:ext uri="{9D8B030D-6E8A-4147-A177-3AD203B41FA5}">
                      <a16:colId xmlns:a16="http://schemas.microsoft.com/office/drawing/2014/main" val="431747019"/>
                    </a:ext>
                  </a:extLst>
                </a:gridCol>
              </a:tblGrid>
              <a:tr h="474140">
                <a:tc gridSpan="2">
                  <a:txBody>
                    <a:bodyPr/>
                    <a:lstStyle/>
                    <a:p>
                      <a:r>
                        <a:rPr lang="en-US" dirty="0"/>
                        <a:t>Stemming Material</a:t>
                      </a:r>
                      <a:endParaRPr lang="en-NG" dirty="0"/>
                    </a:p>
                  </a:txBody>
                  <a:tcPr/>
                </a:tc>
                <a:tc hMerge="1">
                  <a:txBody>
                    <a:bodyPr/>
                    <a:lstStyle/>
                    <a:p>
                      <a:endParaRPr lang="en-NG" dirty="0"/>
                    </a:p>
                  </a:txBody>
                  <a:tcPr/>
                </a:tc>
                <a:tc>
                  <a:txBody>
                    <a:bodyPr/>
                    <a:lstStyle/>
                    <a:p>
                      <a:r>
                        <a:rPr lang="en-US" dirty="0"/>
                        <a:t>Features</a:t>
                      </a:r>
                      <a:endParaRPr lang="en-NG" dirty="0"/>
                    </a:p>
                  </a:txBody>
                  <a:tcPr/>
                </a:tc>
                <a:extLst>
                  <a:ext uri="{0D108BD9-81ED-4DB2-BD59-A6C34878D82A}">
                    <a16:rowId xmlns:a16="http://schemas.microsoft.com/office/drawing/2014/main" val="1273064734"/>
                  </a:ext>
                </a:extLst>
              </a:tr>
              <a:tr h="1219667">
                <a:tc>
                  <a:txBody>
                    <a:bodyPr/>
                    <a:lstStyle/>
                    <a:p>
                      <a:r>
                        <a:rPr lang="en-US" sz="1600" dirty="0"/>
                        <a:t>Sand</a:t>
                      </a:r>
                    </a:p>
                    <a:p>
                      <a:r>
                        <a:rPr lang="en-US" sz="1600" dirty="0"/>
                        <a:t>Stone Aggregates &lt; 13 mm</a:t>
                      </a:r>
                    </a:p>
                    <a:p>
                      <a:r>
                        <a:rPr lang="en-US" sz="1600" dirty="0"/>
                        <a:t>Rock Particles</a:t>
                      </a:r>
                      <a:endParaRPr lang="en-NG" sz="1600" dirty="0"/>
                    </a:p>
                  </a:txBody>
                  <a:tcPr/>
                </a:tc>
                <a:tc>
                  <a:txBody>
                    <a:bodyPr/>
                    <a:lstStyle/>
                    <a:p>
                      <a:endParaRPr lang="en-NG" sz="1600"/>
                    </a:p>
                  </a:txBody>
                  <a:tcPr/>
                </a:tc>
                <a:tc>
                  <a:txBody>
                    <a:bodyPr/>
                    <a:lstStyle/>
                    <a:p>
                      <a:pPr marL="285750" indent="-285750">
                        <a:buFont typeface="Arial" panose="020B0604020202020204" pitchFamily="34" charset="0"/>
                        <a:buChar char="•"/>
                      </a:pPr>
                      <a:r>
                        <a:rPr lang="en-US" sz="1600" dirty="0"/>
                        <a:t>High compression deformation ratio and porosity</a:t>
                      </a:r>
                    </a:p>
                    <a:p>
                      <a:pPr marL="285750" indent="-285750">
                        <a:buFont typeface="Arial" panose="020B0604020202020204" pitchFamily="34" charset="0"/>
                        <a:buChar char="•"/>
                      </a:pPr>
                      <a:r>
                        <a:rPr lang="en-US" sz="1600" dirty="0"/>
                        <a:t>Limited frictional effect with hole wall</a:t>
                      </a:r>
                      <a:endParaRPr lang="en-NG" sz="1600" dirty="0"/>
                    </a:p>
                  </a:txBody>
                  <a:tcPr/>
                </a:tc>
                <a:extLst>
                  <a:ext uri="{0D108BD9-81ED-4DB2-BD59-A6C34878D82A}">
                    <a16:rowId xmlns:a16="http://schemas.microsoft.com/office/drawing/2014/main" val="4113702073"/>
                  </a:ext>
                </a:extLst>
              </a:tr>
              <a:tr h="1219667">
                <a:tc>
                  <a:txBody>
                    <a:bodyPr/>
                    <a:lstStyle/>
                    <a:p>
                      <a:r>
                        <a:rPr lang="en-US" sz="1600" dirty="0"/>
                        <a:t>Mortar</a:t>
                      </a:r>
                    </a:p>
                    <a:p>
                      <a:r>
                        <a:rPr lang="en-US" sz="1600" dirty="0"/>
                        <a:t>Gypsum</a:t>
                      </a:r>
                      <a:endParaRPr lang="en-NG" sz="1600" dirty="0"/>
                    </a:p>
                  </a:txBody>
                  <a:tcPr/>
                </a:tc>
                <a:tc>
                  <a:txBody>
                    <a:bodyPr/>
                    <a:lstStyle/>
                    <a:p>
                      <a:endParaRPr lang="en-NG" sz="1600" dirty="0"/>
                    </a:p>
                  </a:txBody>
                  <a:tcPr/>
                </a:tc>
                <a:tc>
                  <a:txBody>
                    <a:bodyPr/>
                    <a:lstStyle/>
                    <a:p>
                      <a:pPr marL="285750" indent="-285750">
                        <a:buFont typeface="Arial" panose="020B0604020202020204" pitchFamily="34" charset="0"/>
                        <a:buChar char="•"/>
                      </a:pPr>
                      <a:r>
                        <a:rPr lang="en-US" sz="1600" dirty="0"/>
                        <a:t>Enhanced effectiveness</a:t>
                      </a:r>
                    </a:p>
                    <a:p>
                      <a:pPr marL="285750" indent="-285750">
                        <a:buFont typeface="Arial" panose="020B0604020202020204" pitchFamily="34" charset="0"/>
                        <a:buChar char="•"/>
                      </a:pPr>
                      <a:r>
                        <a:rPr lang="en-US" sz="1600" dirty="0"/>
                        <a:t>Significant increase in material and labor cost</a:t>
                      </a:r>
                      <a:endParaRPr lang="en-NG" sz="1600" dirty="0"/>
                    </a:p>
                  </a:txBody>
                  <a:tcPr/>
                </a:tc>
                <a:extLst>
                  <a:ext uri="{0D108BD9-81ED-4DB2-BD59-A6C34878D82A}">
                    <a16:rowId xmlns:a16="http://schemas.microsoft.com/office/drawing/2014/main" val="2112128311"/>
                  </a:ext>
                </a:extLst>
              </a:tr>
              <a:tr h="1219667">
                <a:tc>
                  <a:txBody>
                    <a:bodyPr/>
                    <a:lstStyle/>
                    <a:p>
                      <a:r>
                        <a:rPr lang="en-US" sz="1600" dirty="0"/>
                        <a:t>Fluids like Water</a:t>
                      </a:r>
                      <a:endParaRPr lang="en-NG" sz="1600" dirty="0"/>
                    </a:p>
                  </a:txBody>
                  <a:tcPr/>
                </a:tc>
                <a:tc>
                  <a:txBody>
                    <a:bodyPr/>
                    <a:lstStyle/>
                    <a:p>
                      <a:endParaRPr lang="en-NG" sz="1600"/>
                    </a:p>
                  </a:txBody>
                  <a:tcPr/>
                </a:tc>
                <a:tc>
                  <a:txBody>
                    <a:bodyPr/>
                    <a:lstStyle/>
                    <a:p>
                      <a:pPr marL="285750" indent="-285750">
                        <a:buFont typeface="Arial" panose="020B0604020202020204" pitchFamily="34" charset="0"/>
                        <a:buChar char="•"/>
                      </a:pPr>
                      <a:r>
                        <a:rPr lang="en-US" sz="1600" dirty="0"/>
                        <a:t>Non-compressible and rigid motion during explosion</a:t>
                      </a:r>
                    </a:p>
                    <a:p>
                      <a:pPr marL="285750" indent="-285750">
                        <a:buFont typeface="Arial" panose="020B0604020202020204" pitchFamily="34" charset="0"/>
                        <a:buChar char="•"/>
                      </a:pPr>
                      <a:r>
                        <a:rPr lang="en-US" sz="1600" dirty="0"/>
                        <a:t>No friction with blast hole wall</a:t>
                      </a:r>
                      <a:endParaRPr lang="en-NG" sz="1600" dirty="0"/>
                    </a:p>
                  </a:txBody>
                  <a:tcPr/>
                </a:tc>
                <a:extLst>
                  <a:ext uri="{0D108BD9-81ED-4DB2-BD59-A6C34878D82A}">
                    <a16:rowId xmlns:a16="http://schemas.microsoft.com/office/drawing/2014/main" val="924540136"/>
                  </a:ext>
                </a:extLst>
              </a:tr>
            </a:tbl>
          </a:graphicData>
        </a:graphic>
      </p:graphicFrame>
      <p:grpSp>
        <p:nvGrpSpPr>
          <p:cNvPr id="17" name="Group 16">
            <a:extLst>
              <a:ext uri="{FF2B5EF4-FFF2-40B4-BE49-F238E27FC236}">
                <a16:creationId xmlns:a16="http://schemas.microsoft.com/office/drawing/2014/main" id="{D71EE911-A556-53EC-376E-D14B409FD713}"/>
              </a:ext>
            </a:extLst>
          </p:cNvPr>
          <p:cNvGrpSpPr/>
          <p:nvPr/>
        </p:nvGrpSpPr>
        <p:grpSpPr>
          <a:xfrm>
            <a:off x="3429999" y="2805727"/>
            <a:ext cx="2561134" cy="931256"/>
            <a:chOff x="4221946" y="2821177"/>
            <a:chExt cx="3471360" cy="774641"/>
          </a:xfrm>
        </p:grpSpPr>
        <p:pic>
          <p:nvPicPr>
            <p:cNvPr id="1026" name="Picture 2" descr="GN Oil Based Drilling Cuttings Dryer System Worked in Xinjiang - GN Solids  Control">
              <a:extLst>
                <a:ext uri="{FF2B5EF4-FFF2-40B4-BE49-F238E27FC236}">
                  <a16:creationId xmlns:a16="http://schemas.microsoft.com/office/drawing/2014/main" id="{EF90BF06-2FF4-9D7A-48B9-FFEFA07E7E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94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mand for Frac Sand and Concrete Drives Scarcity">
              <a:extLst>
                <a:ext uri="{FF2B5EF4-FFF2-40B4-BE49-F238E27FC236}">
                  <a16:creationId xmlns:a16="http://schemas.microsoft.com/office/drawing/2014/main" id="{B9522FB9-1BDA-B690-BC9A-88046ACF8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06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rushed stone - Wikipedia">
              <a:extLst>
                <a:ext uri="{FF2B5EF4-FFF2-40B4-BE49-F238E27FC236}">
                  <a16:creationId xmlns:a16="http://schemas.microsoft.com/office/drawing/2014/main" id="{43AF6555-77BB-CAA9-80DD-996977533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186" y="2821177"/>
              <a:ext cx="1157120" cy="7746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36BE81CD-6A85-F26E-51EF-9EF52C795B58}"/>
              </a:ext>
            </a:extLst>
          </p:cNvPr>
          <p:cNvGrpSpPr/>
          <p:nvPr/>
        </p:nvGrpSpPr>
        <p:grpSpPr>
          <a:xfrm>
            <a:off x="3429999" y="4115278"/>
            <a:ext cx="2666004" cy="875959"/>
            <a:chOff x="4231044" y="3948753"/>
            <a:chExt cx="3312140" cy="982639"/>
          </a:xfrm>
        </p:grpSpPr>
        <p:pic>
          <p:nvPicPr>
            <p:cNvPr id="1032" name="Picture 8" descr="Pure Mortar Cement Mix, For Wall Construction at Rs 300/bag in Ahmedabad |  ID: 20055404055">
              <a:extLst>
                <a:ext uri="{FF2B5EF4-FFF2-40B4-BE49-F238E27FC236}">
                  <a16:creationId xmlns:a16="http://schemas.microsoft.com/office/drawing/2014/main" id="{69380E46-8CDD-5B46-3DE9-2AFBA86675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1044" y="3948753"/>
              <a:ext cx="1646829" cy="98263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Role of Gypsum in Agriculture: 5 Key Benefits You Should Know - CropLife">
              <a:extLst>
                <a:ext uri="{FF2B5EF4-FFF2-40B4-BE49-F238E27FC236}">
                  <a16:creationId xmlns:a16="http://schemas.microsoft.com/office/drawing/2014/main" id="{14309D41-9B3B-9779-39A8-861A91427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5878" y="3948754"/>
              <a:ext cx="1597306" cy="98263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How to Water use and reuse in Mining industry">
            <a:extLst>
              <a:ext uri="{FF2B5EF4-FFF2-40B4-BE49-F238E27FC236}">
                <a16:creationId xmlns:a16="http://schemas.microsoft.com/office/drawing/2014/main" id="{CEEF4AF2-E698-4906-7FEE-803D72C4D7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0942" t="43980" r="7102" b="13765"/>
          <a:stretch/>
        </p:blipFill>
        <p:spPr bwMode="auto">
          <a:xfrm>
            <a:off x="3429999" y="5326722"/>
            <a:ext cx="2288199" cy="9826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3DBAA7BF-0763-973A-F19C-194BC82754DA}"/>
              </a:ext>
            </a:extLst>
          </p:cNvPr>
          <p:cNvPicPr>
            <a:picLocks noChangeAspect="1"/>
          </p:cNvPicPr>
          <p:nvPr/>
        </p:nvPicPr>
        <p:blipFill>
          <a:blip r:embed="rId8"/>
          <a:stretch>
            <a:fillRect/>
          </a:stretch>
        </p:blipFill>
        <p:spPr>
          <a:xfrm>
            <a:off x="9218832" y="2714371"/>
            <a:ext cx="2789162" cy="3238781"/>
          </a:xfrm>
          <a:prstGeom prst="rect">
            <a:avLst/>
          </a:prstGeom>
        </p:spPr>
      </p:pic>
    </p:spTree>
    <p:extLst>
      <p:ext uri="{BB962C8B-B14F-4D97-AF65-F5344CB8AC3E}">
        <p14:creationId xmlns:p14="http://schemas.microsoft.com/office/powerpoint/2010/main" val="305783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28684-2C76-5895-81FC-CFC6A988773A}"/>
              </a:ext>
            </a:extLst>
          </p:cNvPr>
          <p:cNvSpPr>
            <a:spLocks noGrp="1"/>
          </p:cNvSpPr>
          <p:nvPr>
            <p:ph type="title"/>
          </p:nvPr>
        </p:nvSpPr>
        <p:spPr>
          <a:xfrm>
            <a:off x="1094670" y="284782"/>
            <a:ext cx="10168128" cy="1179576"/>
          </a:xfrm>
        </p:spPr>
        <p:txBody>
          <a:bodyPr>
            <a:normAutofit/>
          </a:bodyPr>
          <a:lstStyle/>
          <a:p>
            <a:r>
              <a:rPr lang="en-US" sz="3600" dirty="0"/>
              <a:t>Constraints with Traditional Stemming</a:t>
            </a:r>
            <a:endParaRPr lang="en-NG" sz="3600" dirty="0"/>
          </a:p>
        </p:txBody>
      </p:sp>
      <p:sp>
        <p:nvSpPr>
          <p:cNvPr id="13" name="TextBox 12">
            <a:extLst>
              <a:ext uri="{FF2B5EF4-FFF2-40B4-BE49-F238E27FC236}">
                <a16:creationId xmlns:a16="http://schemas.microsoft.com/office/drawing/2014/main" id="{919A623F-1D17-72FE-2DC1-F3D899959712}"/>
              </a:ext>
            </a:extLst>
          </p:cNvPr>
          <p:cNvSpPr txBox="1"/>
          <p:nvPr/>
        </p:nvSpPr>
        <p:spPr>
          <a:xfrm>
            <a:off x="458793" y="2681334"/>
            <a:ext cx="6729406" cy="1815882"/>
          </a:xfrm>
          <a:prstGeom prst="rect">
            <a:avLst/>
          </a:prstGeom>
          <a:noFill/>
        </p:spPr>
        <p:txBody>
          <a:bodyPr wrap="square" rtlCol="0">
            <a:spAutoFit/>
          </a:bodyPr>
          <a:lstStyle/>
          <a:p>
            <a:r>
              <a:rPr lang="en-US" sz="1600" b="1" dirty="0"/>
              <a:t>Key Constraints</a:t>
            </a:r>
          </a:p>
          <a:p>
            <a:pPr marL="285750" indent="-285750">
              <a:buFont typeface="Arial" panose="020B0604020202020204" pitchFamily="34" charset="0"/>
              <a:buChar char="•"/>
            </a:pPr>
            <a:r>
              <a:rPr lang="en-US" sz="1600" dirty="0"/>
              <a:t>Increase in the no. of perforation holes with additional extended perforations</a:t>
            </a:r>
          </a:p>
          <a:p>
            <a:pPr marL="285750" indent="-285750">
              <a:buFont typeface="Arial" panose="020B0604020202020204" pitchFamily="34" charset="0"/>
              <a:buChar char="•"/>
            </a:pPr>
            <a:r>
              <a:rPr lang="en-US" sz="1600" dirty="0"/>
              <a:t>Increase in perforation error in the cavity of look out hole</a:t>
            </a:r>
          </a:p>
          <a:p>
            <a:pPr marL="285750" indent="-285750">
              <a:buFont typeface="Arial" panose="020B0604020202020204" pitchFamily="34" charset="0"/>
              <a:buChar char="•"/>
            </a:pPr>
            <a:r>
              <a:rPr lang="en-US" sz="1600" dirty="0"/>
              <a:t>Expansion of the drilling field beyond the design pattern</a:t>
            </a:r>
          </a:p>
          <a:p>
            <a:pPr marL="285750" indent="-285750">
              <a:buFont typeface="Arial" panose="020B0604020202020204" pitchFamily="34" charset="0"/>
              <a:buChar char="•"/>
            </a:pPr>
            <a:r>
              <a:rPr lang="en-US" sz="1600" dirty="0"/>
              <a:t>Loud noises and vibrations from over-charged blasting </a:t>
            </a:r>
          </a:p>
          <a:p>
            <a:pPr marL="285750" indent="-285750">
              <a:buFont typeface="Arial" panose="020B0604020202020204" pitchFamily="34" charset="0"/>
              <a:buChar char="•"/>
            </a:pPr>
            <a:r>
              <a:rPr lang="en-US" sz="1600" dirty="0"/>
              <a:t>Damage to surrounding bed-rock</a:t>
            </a:r>
            <a:endParaRPr lang="en-NG" sz="1600" dirty="0"/>
          </a:p>
        </p:txBody>
      </p:sp>
      <p:cxnSp>
        <p:nvCxnSpPr>
          <p:cNvPr id="19" name="Straight Connector 18">
            <a:extLst>
              <a:ext uri="{FF2B5EF4-FFF2-40B4-BE49-F238E27FC236}">
                <a16:creationId xmlns:a16="http://schemas.microsoft.com/office/drawing/2014/main" id="{484E5286-A454-9EC2-A222-40DF0B5C27FA}"/>
              </a:ext>
            </a:extLst>
          </p:cNvPr>
          <p:cNvCxnSpPr>
            <a:cxnSpLocks/>
          </p:cNvCxnSpPr>
          <p:nvPr/>
        </p:nvCxnSpPr>
        <p:spPr>
          <a:xfrm>
            <a:off x="7381239" y="1914934"/>
            <a:ext cx="0" cy="483119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A3B1909-02D6-656A-6749-152A91E213DA}"/>
              </a:ext>
            </a:extLst>
          </p:cNvPr>
          <p:cNvSpPr txBox="1"/>
          <p:nvPr/>
        </p:nvSpPr>
        <p:spPr>
          <a:xfrm flipH="1">
            <a:off x="458793" y="1914934"/>
            <a:ext cx="6729406" cy="646331"/>
          </a:xfrm>
          <a:prstGeom prst="rect">
            <a:avLst/>
          </a:prstGeom>
          <a:solidFill>
            <a:schemeClr val="bg1"/>
          </a:solidFill>
          <a:ln>
            <a:solidFill>
              <a:schemeClr val="accent1"/>
            </a:solidFill>
          </a:ln>
        </p:spPr>
        <p:txBody>
          <a:bodyPr wrap="square" rtlCol="0">
            <a:spAutoFit/>
          </a:bodyPr>
          <a:lstStyle/>
          <a:p>
            <a:pPr algn="ctr"/>
            <a:r>
              <a:rPr lang="en-US" dirty="0"/>
              <a:t>Drilling Additional Holes to maintain cycle time due to </a:t>
            </a:r>
            <a:r>
              <a:rPr lang="en-US" b="1" dirty="0"/>
              <a:t>occurrence of unexcavated area</a:t>
            </a:r>
            <a:r>
              <a:rPr lang="en-US" dirty="0"/>
              <a:t> from poor excavation rate</a:t>
            </a:r>
            <a:endParaRPr lang="en-NG" dirty="0"/>
          </a:p>
        </p:txBody>
      </p:sp>
      <p:pic>
        <p:nvPicPr>
          <p:cNvPr id="21" name="Picture 20">
            <a:extLst>
              <a:ext uri="{FF2B5EF4-FFF2-40B4-BE49-F238E27FC236}">
                <a16:creationId xmlns:a16="http://schemas.microsoft.com/office/drawing/2014/main" id="{A2432804-E8B2-1640-D61E-49545DC9DA8A}"/>
              </a:ext>
            </a:extLst>
          </p:cNvPr>
          <p:cNvPicPr>
            <a:picLocks noChangeAspect="1"/>
          </p:cNvPicPr>
          <p:nvPr/>
        </p:nvPicPr>
        <p:blipFill>
          <a:blip r:embed="rId2"/>
          <a:stretch>
            <a:fillRect/>
          </a:stretch>
        </p:blipFill>
        <p:spPr>
          <a:xfrm>
            <a:off x="847541" y="4617285"/>
            <a:ext cx="3182211" cy="1912461"/>
          </a:xfrm>
          <a:prstGeom prst="rect">
            <a:avLst/>
          </a:prstGeom>
        </p:spPr>
      </p:pic>
      <p:pic>
        <p:nvPicPr>
          <p:cNvPr id="26" name="Picture 25">
            <a:extLst>
              <a:ext uri="{FF2B5EF4-FFF2-40B4-BE49-F238E27FC236}">
                <a16:creationId xmlns:a16="http://schemas.microsoft.com/office/drawing/2014/main" id="{300EF7B4-2E37-32CA-FACC-29B398C7EFD6}"/>
              </a:ext>
            </a:extLst>
          </p:cNvPr>
          <p:cNvPicPr>
            <a:picLocks noChangeAspect="1"/>
          </p:cNvPicPr>
          <p:nvPr/>
        </p:nvPicPr>
        <p:blipFill>
          <a:blip r:embed="rId3"/>
          <a:stretch>
            <a:fillRect/>
          </a:stretch>
        </p:blipFill>
        <p:spPr>
          <a:xfrm>
            <a:off x="4503623" y="4617285"/>
            <a:ext cx="1861613" cy="1911478"/>
          </a:xfrm>
          <a:prstGeom prst="rect">
            <a:avLst/>
          </a:prstGeom>
        </p:spPr>
      </p:pic>
      <p:sp>
        <p:nvSpPr>
          <p:cNvPr id="7" name="TextBox 6">
            <a:extLst>
              <a:ext uri="{FF2B5EF4-FFF2-40B4-BE49-F238E27FC236}">
                <a16:creationId xmlns:a16="http://schemas.microsoft.com/office/drawing/2014/main" id="{26DF333B-F2AC-1C1B-FF06-D6C2615A82FC}"/>
              </a:ext>
            </a:extLst>
          </p:cNvPr>
          <p:cNvSpPr txBox="1"/>
          <p:nvPr/>
        </p:nvSpPr>
        <p:spPr>
          <a:xfrm flipH="1">
            <a:off x="7535233" y="1914934"/>
            <a:ext cx="4197973" cy="646331"/>
          </a:xfrm>
          <a:prstGeom prst="rect">
            <a:avLst/>
          </a:prstGeom>
          <a:solidFill>
            <a:schemeClr val="bg1"/>
          </a:solidFill>
          <a:ln>
            <a:solidFill>
              <a:schemeClr val="accent1"/>
            </a:solidFill>
          </a:ln>
        </p:spPr>
        <p:txBody>
          <a:bodyPr wrap="square" rtlCol="0">
            <a:spAutoFit/>
          </a:bodyPr>
          <a:lstStyle/>
          <a:p>
            <a:pPr algn="ctr"/>
            <a:r>
              <a:rPr lang="en-US" dirty="0"/>
              <a:t>Secondary Blasting of </a:t>
            </a:r>
            <a:r>
              <a:rPr lang="en-US" b="1" dirty="0"/>
              <a:t>unexcavated area</a:t>
            </a:r>
            <a:r>
              <a:rPr lang="en-US" dirty="0"/>
              <a:t> from poor excavation rate</a:t>
            </a:r>
            <a:endParaRPr lang="en-NG" dirty="0"/>
          </a:p>
        </p:txBody>
      </p:sp>
      <p:sp>
        <p:nvSpPr>
          <p:cNvPr id="8" name="TextBox 7">
            <a:extLst>
              <a:ext uri="{FF2B5EF4-FFF2-40B4-BE49-F238E27FC236}">
                <a16:creationId xmlns:a16="http://schemas.microsoft.com/office/drawing/2014/main" id="{D69C3A60-9276-CC39-17F4-9FB2AF4B43B0}"/>
              </a:ext>
            </a:extLst>
          </p:cNvPr>
          <p:cNvSpPr txBox="1"/>
          <p:nvPr/>
        </p:nvSpPr>
        <p:spPr>
          <a:xfrm>
            <a:off x="7535233" y="2681334"/>
            <a:ext cx="4240202" cy="1077218"/>
          </a:xfrm>
          <a:prstGeom prst="rect">
            <a:avLst/>
          </a:prstGeom>
          <a:noFill/>
        </p:spPr>
        <p:txBody>
          <a:bodyPr wrap="square" rtlCol="0">
            <a:spAutoFit/>
          </a:bodyPr>
          <a:lstStyle/>
          <a:p>
            <a:r>
              <a:rPr lang="en-US" sz="1600" b="1" dirty="0"/>
              <a:t>Key Constraints</a:t>
            </a:r>
          </a:p>
          <a:p>
            <a:pPr marL="285750" indent="-285750">
              <a:buFont typeface="Arial" panose="020B0604020202020204" pitchFamily="34" charset="0"/>
              <a:buChar char="•"/>
            </a:pPr>
            <a:r>
              <a:rPr lang="en-US" sz="1600" dirty="0"/>
              <a:t>Disturbance in cycle time</a:t>
            </a:r>
          </a:p>
          <a:p>
            <a:pPr marL="285750" indent="-285750">
              <a:buFont typeface="Arial" panose="020B0604020202020204" pitchFamily="34" charset="0"/>
              <a:buChar char="•"/>
            </a:pPr>
            <a:r>
              <a:rPr lang="en-US" sz="1600" dirty="0"/>
              <a:t>Increase in overheads due to longer project timeline</a:t>
            </a:r>
            <a:endParaRPr lang="en-NG" sz="1600" dirty="0"/>
          </a:p>
        </p:txBody>
      </p:sp>
      <p:pic>
        <p:nvPicPr>
          <p:cNvPr id="9" name="Picture 8">
            <a:extLst>
              <a:ext uri="{FF2B5EF4-FFF2-40B4-BE49-F238E27FC236}">
                <a16:creationId xmlns:a16="http://schemas.microsoft.com/office/drawing/2014/main" id="{179E89D5-861E-71D5-8228-3110ACEAF5CE}"/>
              </a:ext>
            </a:extLst>
          </p:cNvPr>
          <p:cNvPicPr>
            <a:picLocks noChangeAspect="1"/>
          </p:cNvPicPr>
          <p:nvPr/>
        </p:nvPicPr>
        <p:blipFill>
          <a:blip r:embed="rId4"/>
          <a:stretch>
            <a:fillRect/>
          </a:stretch>
        </p:blipFill>
        <p:spPr>
          <a:xfrm>
            <a:off x="8134057" y="4617285"/>
            <a:ext cx="3186840" cy="1911477"/>
          </a:xfrm>
          <a:prstGeom prst="rect">
            <a:avLst/>
          </a:prstGeom>
        </p:spPr>
      </p:pic>
    </p:spTree>
    <p:extLst>
      <p:ext uri="{BB962C8B-B14F-4D97-AF65-F5344CB8AC3E}">
        <p14:creationId xmlns:p14="http://schemas.microsoft.com/office/powerpoint/2010/main" val="3592899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616C0-E225-6A38-03D3-DA254FC8C4D6}"/>
              </a:ext>
            </a:extLst>
          </p:cNvPr>
          <p:cNvSpPr>
            <a:spLocks noGrp="1"/>
          </p:cNvSpPr>
          <p:nvPr>
            <p:ph type="title"/>
          </p:nvPr>
        </p:nvSpPr>
        <p:spPr/>
        <p:txBody>
          <a:bodyPr>
            <a:normAutofit/>
          </a:bodyPr>
          <a:lstStyle/>
          <a:p>
            <a:r>
              <a:rPr lang="en-US" sz="3600" dirty="0"/>
              <a:t>Content</a:t>
            </a:r>
            <a:endParaRPr lang="en-NG" sz="3600" dirty="0"/>
          </a:p>
        </p:txBody>
      </p:sp>
      <p:graphicFrame>
        <p:nvGraphicFramePr>
          <p:cNvPr id="5" name="Table 4">
            <a:extLst>
              <a:ext uri="{FF2B5EF4-FFF2-40B4-BE49-F238E27FC236}">
                <a16:creationId xmlns:a16="http://schemas.microsoft.com/office/drawing/2014/main" id="{BEAA8DD7-838B-7D6F-1E18-34F9E30619B3}"/>
              </a:ext>
            </a:extLst>
          </p:cNvPr>
          <p:cNvGraphicFramePr>
            <a:graphicFrameLocks noGrp="1"/>
          </p:cNvGraphicFramePr>
          <p:nvPr>
            <p:extLst>
              <p:ext uri="{D42A27DB-BD31-4B8C-83A1-F6EECF244321}">
                <p14:modId xmlns:p14="http://schemas.microsoft.com/office/powerpoint/2010/main" val="1901510511"/>
              </p:ext>
            </p:extLst>
          </p:nvPr>
        </p:nvGraphicFramePr>
        <p:xfrm>
          <a:off x="571691" y="2261862"/>
          <a:ext cx="7242159" cy="1955690"/>
        </p:xfrm>
        <a:graphic>
          <a:graphicData uri="http://schemas.openxmlformats.org/drawingml/2006/table">
            <a:tbl>
              <a:tblPr firstRow="1" bandRow="1">
                <a:tableStyleId>{69012ECD-51FC-41F1-AA8D-1B2483CD663E}</a:tableStyleId>
              </a:tblPr>
              <a:tblGrid>
                <a:gridCol w="1016471">
                  <a:extLst>
                    <a:ext uri="{9D8B030D-6E8A-4147-A177-3AD203B41FA5}">
                      <a16:colId xmlns:a16="http://schemas.microsoft.com/office/drawing/2014/main" val="2749859911"/>
                    </a:ext>
                  </a:extLst>
                </a:gridCol>
                <a:gridCol w="6225688">
                  <a:extLst>
                    <a:ext uri="{9D8B030D-6E8A-4147-A177-3AD203B41FA5}">
                      <a16:colId xmlns:a16="http://schemas.microsoft.com/office/drawing/2014/main" val="3042170541"/>
                    </a:ext>
                  </a:extLst>
                </a:gridCol>
              </a:tblGrid>
              <a:tr h="391138">
                <a:tc>
                  <a:txBody>
                    <a:bodyPr/>
                    <a:lstStyle/>
                    <a:p>
                      <a:pPr algn="ctr"/>
                      <a:r>
                        <a:rPr lang="en-US" sz="1600" dirty="0"/>
                        <a:t>Sr. No.</a:t>
                      </a:r>
                      <a:endParaRPr lang="en-NG" sz="1600" dirty="0"/>
                    </a:p>
                  </a:txBody>
                  <a:tcPr/>
                </a:tc>
                <a:tc>
                  <a:txBody>
                    <a:bodyPr/>
                    <a:lstStyle/>
                    <a:p>
                      <a:r>
                        <a:rPr lang="en-US" sz="1600" dirty="0"/>
                        <a:t>Description</a:t>
                      </a:r>
                      <a:endParaRPr lang="en-NG" sz="1600" dirty="0"/>
                    </a:p>
                  </a:txBody>
                  <a:tcPr/>
                </a:tc>
                <a:extLst>
                  <a:ext uri="{0D108BD9-81ED-4DB2-BD59-A6C34878D82A}">
                    <a16:rowId xmlns:a16="http://schemas.microsoft.com/office/drawing/2014/main" val="557349408"/>
                  </a:ext>
                </a:extLst>
              </a:tr>
              <a:tr h="391138">
                <a:tc>
                  <a:txBody>
                    <a:bodyPr/>
                    <a:lstStyle/>
                    <a:p>
                      <a:pPr algn="ctr"/>
                      <a:r>
                        <a:rPr lang="en-US" sz="1600" dirty="0"/>
                        <a:t>1.</a:t>
                      </a:r>
                      <a:endParaRPr lang="en-NG" sz="16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Traditional Stemming Method</a:t>
                      </a:r>
                    </a:p>
                  </a:txBody>
                  <a:tcPr>
                    <a:solidFill>
                      <a:schemeClr val="bg1"/>
                    </a:solidFill>
                  </a:tcPr>
                </a:tc>
                <a:extLst>
                  <a:ext uri="{0D108BD9-81ED-4DB2-BD59-A6C34878D82A}">
                    <a16:rowId xmlns:a16="http://schemas.microsoft.com/office/drawing/2014/main" val="2481508009"/>
                  </a:ext>
                </a:extLst>
              </a:tr>
              <a:tr h="391138">
                <a:tc>
                  <a:txBody>
                    <a:bodyPr/>
                    <a:lstStyle/>
                    <a:p>
                      <a:pPr algn="ctr"/>
                      <a:r>
                        <a:rPr lang="en-US" sz="1600" dirty="0"/>
                        <a:t>2.</a:t>
                      </a:r>
                      <a:endParaRPr lang="en-NG" sz="1600"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Smart Stem Features &amp; Benefits</a:t>
                      </a:r>
                    </a:p>
                  </a:txBody>
                  <a:tcPr>
                    <a:solidFill>
                      <a:schemeClr val="accent1">
                        <a:lumMod val="20000"/>
                        <a:lumOff val="80000"/>
                      </a:schemeClr>
                    </a:solidFill>
                  </a:tcPr>
                </a:tc>
                <a:extLst>
                  <a:ext uri="{0D108BD9-81ED-4DB2-BD59-A6C34878D82A}">
                    <a16:rowId xmlns:a16="http://schemas.microsoft.com/office/drawing/2014/main" val="2269167735"/>
                  </a:ext>
                </a:extLst>
              </a:tr>
              <a:tr h="391138">
                <a:tc>
                  <a:txBody>
                    <a:bodyPr/>
                    <a:lstStyle/>
                    <a:p>
                      <a:pPr algn="ctr"/>
                      <a:r>
                        <a:rPr lang="en-US" sz="1600" dirty="0"/>
                        <a:t>3.</a:t>
                      </a:r>
                      <a:endParaRPr lang="en-NG" sz="1600" dirty="0"/>
                    </a:p>
                  </a:txBody>
                  <a:tcPr/>
                </a:tc>
                <a:tc>
                  <a:txBody>
                    <a:bodyPr/>
                    <a:lstStyle/>
                    <a:p>
                      <a:r>
                        <a:rPr lang="en-US" sz="1600" dirty="0"/>
                        <a:t>Smart Stem Application</a:t>
                      </a:r>
                      <a:endParaRPr lang="en-NG" sz="1600" dirty="0"/>
                    </a:p>
                  </a:txBody>
                  <a:tcPr/>
                </a:tc>
                <a:extLst>
                  <a:ext uri="{0D108BD9-81ED-4DB2-BD59-A6C34878D82A}">
                    <a16:rowId xmlns:a16="http://schemas.microsoft.com/office/drawing/2014/main" val="3317239896"/>
                  </a:ext>
                </a:extLst>
              </a:tr>
              <a:tr h="391138">
                <a:tc>
                  <a:txBody>
                    <a:bodyPr/>
                    <a:lstStyle/>
                    <a:p>
                      <a:pPr algn="ctr"/>
                      <a:r>
                        <a:rPr lang="en-US" sz="1600" dirty="0"/>
                        <a:t>4.</a:t>
                      </a:r>
                      <a:endParaRPr lang="en-NG" sz="1600" dirty="0"/>
                    </a:p>
                  </a:txBody>
                  <a:tcPr/>
                </a:tc>
                <a:tc>
                  <a:txBody>
                    <a:bodyPr/>
                    <a:lstStyle/>
                    <a:p>
                      <a:r>
                        <a:rPr lang="en-US" sz="1600" dirty="0"/>
                        <a:t>Certifications &amp; Contact Information</a:t>
                      </a:r>
                      <a:endParaRPr lang="en-NG" sz="1600" dirty="0"/>
                    </a:p>
                  </a:txBody>
                  <a:tcPr/>
                </a:tc>
                <a:extLst>
                  <a:ext uri="{0D108BD9-81ED-4DB2-BD59-A6C34878D82A}">
                    <a16:rowId xmlns:a16="http://schemas.microsoft.com/office/drawing/2014/main" val="4190114401"/>
                  </a:ext>
                </a:extLst>
              </a:tr>
            </a:tbl>
          </a:graphicData>
        </a:graphic>
      </p:graphicFrame>
    </p:spTree>
    <p:extLst>
      <p:ext uri="{BB962C8B-B14F-4D97-AF65-F5344CB8AC3E}">
        <p14:creationId xmlns:p14="http://schemas.microsoft.com/office/powerpoint/2010/main" val="361599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21B4-C56C-A222-A3A4-5D434BA6C454}"/>
              </a:ext>
            </a:extLst>
          </p:cNvPr>
          <p:cNvSpPr>
            <a:spLocks noGrp="1"/>
          </p:cNvSpPr>
          <p:nvPr>
            <p:ph type="title"/>
          </p:nvPr>
        </p:nvSpPr>
        <p:spPr/>
        <p:txBody>
          <a:bodyPr>
            <a:normAutofit/>
          </a:bodyPr>
          <a:lstStyle/>
          <a:p>
            <a:r>
              <a:rPr lang="en-US" sz="3600" dirty="0"/>
              <a:t>Development Motivation</a:t>
            </a:r>
            <a:endParaRPr lang="en-NG" sz="3600" dirty="0"/>
          </a:p>
        </p:txBody>
      </p:sp>
      <p:sp>
        <p:nvSpPr>
          <p:cNvPr id="3" name="Content Placeholder 2">
            <a:extLst>
              <a:ext uri="{FF2B5EF4-FFF2-40B4-BE49-F238E27FC236}">
                <a16:creationId xmlns:a16="http://schemas.microsoft.com/office/drawing/2014/main" id="{F52CDBD5-202B-82B9-4A02-C95C01181ECB}"/>
              </a:ext>
            </a:extLst>
          </p:cNvPr>
          <p:cNvSpPr>
            <a:spLocks noGrp="1"/>
          </p:cNvSpPr>
          <p:nvPr>
            <p:ph idx="1"/>
          </p:nvPr>
        </p:nvSpPr>
        <p:spPr>
          <a:xfrm>
            <a:off x="565107" y="2132284"/>
            <a:ext cx="10168128" cy="3694176"/>
          </a:xfrm>
        </p:spPr>
        <p:txBody>
          <a:bodyPr/>
          <a:lstStyle/>
          <a:p>
            <a:pPr marL="0" indent="0">
              <a:buNone/>
            </a:pPr>
            <a:r>
              <a:rPr lang="en-US" sz="1600" b="1" dirty="0"/>
              <a:t>Technological Advancements</a:t>
            </a:r>
          </a:p>
          <a:p>
            <a:r>
              <a:rPr lang="en-US" sz="1600" dirty="0"/>
              <a:t>Most advancements focused on development of explosives and detonators to improve safety and user convenience</a:t>
            </a:r>
          </a:p>
          <a:p>
            <a:r>
              <a:rPr lang="en-US" sz="1600" dirty="0"/>
              <a:t>Low emphasis on various secondary problems including blow-outs, poor crushing and flying rock</a:t>
            </a:r>
          </a:p>
          <a:p>
            <a:endParaRPr lang="en-US" sz="1600" dirty="0"/>
          </a:p>
          <a:p>
            <a:pPr marL="0" indent="0">
              <a:buNone/>
            </a:pPr>
            <a:r>
              <a:rPr lang="en-US" sz="1600" b="1" dirty="0"/>
              <a:t>Blasting Efficiencies</a:t>
            </a:r>
          </a:p>
          <a:p>
            <a:r>
              <a:rPr lang="en-US" sz="1600" dirty="0"/>
              <a:t>Blasting results vary depending on variation in charging of stemming material and perforation dynamics due to human intervention</a:t>
            </a:r>
          </a:p>
          <a:p>
            <a:r>
              <a:rPr lang="en-US" sz="1600" dirty="0"/>
              <a:t>Loss/dissipation of energy due to inadequate stemming material and low friction with hole wall can lead to over 50% energy loss during blasting </a:t>
            </a:r>
          </a:p>
          <a:p>
            <a:endParaRPr lang="en-US" sz="1600" dirty="0"/>
          </a:p>
          <a:p>
            <a:pPr marL="0" indent="0" algn="ctr">
              <a:buNone/>
            </a:pPr>
            <a:endParaRPr lang="en-US" sz="1600" dirty="0"/>
          </a:p>
          <a:p>
            <a:pPr marL="0" indent="0">
              <a:buNone/>
            </a:pPr>
            <a:endParaRPr lang="en-NG" sz="1600" dirty="0"/>
          </a:p>
        </p:txBody>
      </p:sp>
      <p:pic>
        <p:nvPicPr>
          <p:cNvPr id="5" name="Picture 4">
            <a:extLst>
              <a:ext uri="{FF2B5EF4-FFF2-40B4-BE49-F238E27FC236}">
                <a16:creationId xmlns:a16="http://schemas.microsoft.com/office/drawing/2014/main" id="{45914CEB-0B9C-38F2-9141-F01F05D5E811}"/>
              </a:ext>
            </a:extLst>
          </p:cNvPr>
          <p:cNvPicPr>
            <a:picLocks noChangeAspect="1"/>
          </p:cNvPicPr>
          <p:nvPr/>
        </p:nvPicPr>
        <p:blipFill>
          <a:blip r:embed="rId2"/>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329416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F8A64-AA2C-0067-767B-892170101D2C}"/>
              </a:ext>
            </a:extLst>
          </p:cNvPr>
          <p:cNvSpPr>
            <a:spLocks noGrp="1"/>
          </p:cNvSpPr>
          <p:nvPr>
            <p:ph type="title"/>
          </p:nvPr>
        </p:nvSpPr>
        <p:spPr/>
        <p:txBody>
          <a:bodyPr>
            <a:normAutofit/>
          </a:bodyPr>
          <a:lstStyle/>
          <a:p>
            <a:r>
              <a:rPr lang="en-US" sz="3600" dirty="0"/>
              <a:t>Smart Stem Features</a:t>
            </a:r>
            <a:endParaRPr lang="en-NG" sz="3600" dirty="0"/>
          </a:p>
        </p:txBody>
      </p:sp>
      <p:pic>
        <p:nvPicPr>
          <p:cNvPr id="9" name="Picture 8">
            <a:extLst>
              <a:ext uri="{FF2B5EF4-FFF2-40B4-BE49-F238E27FC236}">
                <a16:creationId xmlns:a16="http://schemas.microsoft.com/office/drawing/2014/main" id="{F64AFE84-F20E-FC81-E69A-1D8A54115C37}"/>
              </a:ext>
            </a:extLst>
          </p:cNvPr>
          <p:cNvPicPr>
            <a:picLocks noChangeAspect="1"/>
          </p:cNvPicPr>
          <p:nvPr/>
        </p:nvPicPr>
        <p:blipFill>
          <a:blip r:embed="rId2"/>
          <a:stretch>
            <a:fillRect/>
          </a:stretch>
        </p:blipFill>
        <p:spPr>
          <a:xfrm>
            <a:off x="6834284" y="2104028"/>
            <a:ext cx="4795156" cy="4023816"/>
          </a:xfrm>
          <a:prstGeom prst="rect">
            <a:avLst/>
          </a:prstGeom>
        </p:spPr>
      </p:pic>
      <p:sp>
        <p:nvSpPr>
          <p:cNvPr id="10" name="TextBox 9">
            <a:extLst>
              <a:ext uri="{FF2B5EF4-FFF2-40B4-BE49-F238E27FC236}">
                <a16:creationId xmlns:a16="http://schemas.microsoft.com/office/drawing/2014/main" id="{7C99804F-5AC5-3498-A7B7-A42E40CD63CE}"/>
              </a:ext>
            </a:extLst>
          </p:cNvPr>
          <p:cNvSpPr txBox="1"/>
          <p:nvPr/>
        </p:nvSpPr>
        <p:spPr>
          <a:xfrm>
            <a:off x="498783" y="2104028"/>
            <a:ext cx="6023212" cy="2308324"/>
          </a:xfrm>
          <a:prstGeom prst="rect">
            <a:avLst/>
          </a:prstGeom>
          <a:noFill/>
        </p:spPr>
        <p:txBody>
          <a:bodyPr wrap="square" rtlCol="0">
            <a:spAutoFit/>
          </a:bodyPr>
          <a:lstStyle/>
          <a:p>
            <a:pPr marL="285750" indent="-285750">
              <a:buFont typeface="Arial" panose="020B0604020202020204" pitchFamily="34" charset="0"/>
              <a:buChar char="•"/>
            </a:pPr>
            <a:r>
              <a:rPr lang="en-US" sz="1600" dirty="0"/>
              <a:t>Environment Friendly fluid consisting of organic and inorganic materials</a:t>
            </a:r>
          </a:p>
          <a:p>
            <a:pPr marL="285750" indent="-285750">
              <a:buFont typeface="Arial" panose="020B0604020202020204" pitchFamily="34" charset="0"/>
              <a:buChar char="•"/>
            </a:pPr>
            <a:r>
              <a:rPr lang="en-US" sz="1600" dirty="0"/>
              <a:t>Contains a </a:t>
            </a:r>
            <a:r>
              <a:rPr lang="en-US" sz="1600" b="1" dirty="0"/>
              <a:t>Shear Thickening Fluid (STF) </a:t>
            </a:r>
            <a:r>
              <a:rPr lang="en-US" sz="1600" dirty="0"/>
              <a:t>that solidifies under pressure</a:t>
            </a:r>
          </a:p>
          <a:p>
            <a:pPr marL="285750" indent="-285750">
              <a:buFont typeface="Arial" panose="020B0604020202020204" pitchFamily="34" charset="0"/>
              <a:buChar char="•"/>
            </a:pPr>
            <a:r>
              <a:rPr lang="en-US" sz="1600" dirty="0"/>
              <a:t>Biodegradable within months under natural conditions eliminating soil and water contamination concerns</a:t>
            </a:r>
          </a:p>
          <a:p>
            <a:pPr marL="285750" indent="-285750">
              <a:buFont typeface="Arial" panose="020B0604020202020204" pitchFamily="34" charset="0"/>
              <a:buChar char="•"/>
            </a:pPr>
            <a:r>
              <a:rPr lang="en-US" sz="1600" dirty="0"/>
              <a:t>No effect of high temperature or water on the stem</a:t>
            </a:r>
          </a:p>
          <a:p>
            <a:pPr marL="285750" indent="-285750">
              <a:buFont typeface="Arial" panose="020B0604020202020204" pitchFamily="34" charset="0"/>
              <a:buChar char="•"/>
            </a:pPr>
            <a:r>
              <a:rPr lang="en-US" sz="1600" dirty="0"/>
              <a:t>Safe to use in presence of wire/shock tube</a:t>
            </a:r>
          </a:p>
          <a:p>
            <a:pPr marL="285750" indent="-285750">
              <a:buFont typeface="Arial" panose="020B0604020202020204" pitchFamily="34" charset="0"/>
              <a:buChar char="•"/>
            </a:pPr>
            <a:endParaRPr lang="en-NG" sz="1600" dirty="0"/>
          </a:p>
        </p:txBody>
      </p:sp>
      <p:grpSp>
        <p:nvGrpSpPr>
          <p:cNvPr id="16" name="Group 15">
            <a:extLst>
              <a:ext uri="{FF2B5EF4-FFF2-40B4-BE49-F238E27FC236}">
                <a16:creationId xmlns:a16="http://schemas.microsoft.com/office/drawing/2014/main" id="{C89258F2-4850-C729-C0EB-17C89131699E}"/>
              </a:ext>
            </a:extLst>
          </p:cNvPr>
          <p:cNvGrpSpPr/>
          <p:nvPr/>
        </p:nvGrpSpPr>
        <p:grpSpPr>
          <a:xfrm>
            <a:off x="708136" y="4276300"/>
            <a:ext cx="5449831" cy="1975479"/>
            <a:chOff x="780924" y="4753971"/>
            <a:chExt cx="5449831" cy="1975479"/>
          </a:xfrm>
        </p:grpSpPr>
        <p:pic>
          <p:nvPicPr>
            <p:cNvPr id="7" name="Picture 6">
              <a:extLst>
                <a:ext uri="{FF2B5EF4-FFF2-40B4-BE49-F238E27FC236}">
                  <a16:creationId xmlns:a16="http://schemas.microsoft.com/office/drawing/2014/main" id="{6D7A48BD-CDFB-2AF0-1B1A-23CEF8C0621E}"/>
                </a:ext>
              </a:extLst>
            </p:cNvPr>
            <p:cNvPicPr>
              <a:picLocks noChangeAspect="1"/>
            </p:cNvPicPr>
            <p:nvPr/>
          </p:nvPicPr>
          <p:blipFill>
            <a:blip r:embed="rId3"/>
            <a:stretch>
              <a:fillRect/>
            </a:stretch>
          </p:blipFill>
          <p:spPr>
            <a:xfrm>
              <a:off x="780924" y="5339132"/>
              <a:ext cx="5449831" cy="1390318"/>
            </a:xfrm>
            <a:prstGeom prst="rect">
              <a:avLst/>
            </a:prstGeom>
          </p:spPr>
        </p:pic>
        <p:grpSp>
          <p:nvGrpSpPr>
            <p:cNvPr id="15" name="Group 14">
              <a:extLst>
                <a:ext uri="{FF2B5EF4-FFF2-40B4-BE49-F238E27FC236}">
                  <a16:creationId xmlns:a16="http://schemas.microsoft.com/office/drawing/2014/main" id="{182BD864-FD47-95C8-74D2-8F119036A851}"/>
                </a:ext>
              </a:extLst>
            </p:cNvPr>
            <p:cNvGrpSpPr/>
            <p:nvPr/>
          </p:nvGrpSpPr>
          <p:grpSpPr>
            <a:xfrm>
              <a:off x="1765002" y="4753971"/>
              <a:ext cx="4018851" cy="523220"/>
              <a:chOff x="1792296" y="4753971"/>
              <a:chExt cx="4018851" cy="523220"/>
            </a:xfrm>
          </p:grpSpPr>
          <p:sp>
            <p:nvSpPr>
              <p:cNvPr id="11" name="TextBox 10">
                <a:extLst>
                  <a:ext uri="{FF2B5EF4-FFF2-40B4-BE49-F238E27FC236}">
                    <a16:creationId xmlns:a16="http://schemas.microsoft.com/office/drawing/2014/main" id="{DA00D9BB-681A-5861-FA20-4D408C9AE013}"/>
                  </a:ext>
                </a:extLst>
              </p:cNvPr>
              <p:cNvSpPr txBox="1"/>
              <p:nvPr/>
            </p:nvSpPr>
            <p:spPr>
              <a:xfrm>
                <a:off x="1792296" y="4861693"/>
                <a:ext cx="577402" cy="307777"/>
              </a:xfrm>
              <a:prstGeom prst="rect">
                <a:avLst/>
              </a:prstGeom>
              <a:noFill/>
            </p:spPr>
            <p:txBody>
              <a:bodyPr wrap="none" rtlCol="0">
                <a:spAutoFit/>
              </a:bodyPr>
              <a:lstStyle/>
              <a:p>
                <a:r>
                  <a:rPr lang="en-US" sz="1400" dirty="0"/>
                  <a:t>Base</a:t>
                </a:r>
                <a:endParaRPr lang="en-NG" sz="1400" dirty="0"/>
              </a:p>
            </p:txBody>
          </p:sp>
          <p:sp>
            <p:nvSpPr>
              <p:cNvPr id="12" name="TextBox 11">
                <a:extLst>
                  <a:ext uri="{FF2B5EF4-FFF2-40B4-BE49-F238E27FC236}">
                    <a16:creationId xmlns:a16="http://schemas.microsoft.com/office/drawing/2014/main" id="{8E35A525-62CF-3C5B-C65E-B97851ECC0BC}"/>
                  </a:ext>
                </a:extLst>
              </p:cNvPr>
              <p:cNvSpPr txBox="1"/>
              <p:nvPr/>
            </p:nvSpPr>
            <p:spPr>
              <a:xfrm>
                <a:off x="2601212" y="4753971"/>
                <a:ext cx="955711" cy="523220"/>
              </a:xfrm>
              <a:prstGeom prst="rect">
                <a:avLst/>
              </a:prstGeom>
              <a:noFill/>
            </p:spPr>
            <p:txBody>
              <a:bodyPr wrap="none" rtlCol="0">
                <a:spAutoFit/>
              </a:bodyPr>
              <a:lstStyle/>
              <a:p>
                <a:r>
                  <a:rPr lang="en-US" sz="1400" dirty="0"/>
                  <a:t>Strength</a:t>
                </a:r>
              </a:p>
              <a:p>
                <a:r>
                  <a:rPr lang="en-US" sz="1400" dirty="0"/>
                  <a:t>Enhancer</a:t>
                </a:r>
                <a:endParaRPr lang="en-NG" sz="1400" dirty="0"/>
              </a:p>
            </p:txBody>
          </p:sp>
          <p:sp>
            <p:nvSpPr>
              <p:cNvPr id="13" name="TextBox 12">
                <a:extLst>
                  <a:ext uri="{FF2B5EF4-FFF2-40B4-BE49-F238E27FC236}">
                    <a16:creationId xmlns:a16="http://schemas.microsoft.com/office/drawing/2014/main" id="{B8AD2714-5FA6-A461-CAA0-9D8AC49C97D5}"/>
                  </a:ext>
                </a:extLst>
              </p:cNvPr>
              <p:cNvSpPr txBox="1"/>
              <p:nvPr/>
            </p:nvSpPr>
            <p:spPr>
              <a:xfrm>
                <a:off x="3788437" y="4861693"/>
                <a:ext cx="728084" cy="307777"/>
              </a:xfrm>
              <a:prstGeom prst="rect">
                <a:avLst/>
              </a:prstGeom>
              <a:noFill/>
            </p:spPr>
            <p:txBody>
              <a:bodyPr wrap="none" rtlCol="0">
                <a:spAutoFit/>
              </a:bodyPr>
              <a:lstStyle/>
              <a:p>
                <a:r>
                  <a:rPr lang="en-US" sz="1400" dirty="0"/>
                  <a:t>Binder</a:t>
                </a:r>
                <a:endParaRPr lang="en-NG" sz="1400" dirty="0"/>
              </a:p>
            </p:txBody>
          </p:sp>
          <p:sp>
            <p:nvSpPr>
              <p:cNvPr id="14" name="TextBox 13">
                <a:extLst>
                  <a:ext uri="{FF2B5EF4-FFF2-40B4-BE49-F238E27FC236}">
                    <a16:creationId xmlns:a16="http://schemas.microsoft.com/office/drawing/2014/main" id="{6D5AC238-4150-DF2E-1B15-DD5E63114E15}"/>
                  </a:ext>
                </a:extLst>
              </p:cNvPr>
              <p:cNvSpPr txBox="1"/>
              <p:nvPr/>
            </p:nvSpPr>
            <p:spPr>
              <a:xfrm>
                <a:off x="4748035" y="4861693"/>
                <a:ext cx="1063112" cy="307777"/>
              </a:xfrm>
              <a:prstGeom prst="rect">
                <a:avLst/>
              </a:prstGeom>
              <a:noFill/>
            </p:spPr>
            <p:txBody>
              <a:bodyPr wrap="none" rtlCol="0">
                <a:spAutoFit/>
              </a:bodyPr>
              <a:lstStyle/>
              <a:p>
                <a:r>
                  <a:rPr lang="en-US" sz="1400" dirty="0"/>
                  <a:t>Dispersant</a:t>
                </a:r>
                <a:endParaRPr lang="en-NG" sz="1400" dirty="0"/>
              </a:p>
            </p:txBody>
          </p:sp>
        </p:grpSp>
      </p:grpSp>
      <p:pic>
        <p:nvPicPr>
          <p:cNvPr id="17" name="Picture 16">
            <a:extLst>
              <a:ext uri="{FF2B5EF4-FFF2-40B4-BE49-F238E27FC236}">
                <a16:creationId xmlns:a16="http://schemas.microsoft.com/office/drawing/2014/main" id="{F43756C7-23DC-8E4D-9621-61E247EA298D}"/>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100943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3184E-112B-89CC-466A-A6C01D970795}"/>
              </a:ext>
            </a:extLst>
          </p:cNvPr>
          <p:cNvSpPr>
            <a:spLocks noGrp="1"/>
          </p:cNvSpPr>
          <p:nvPr>
            <p:ph type="title"/>
          </p:nvPr>
        </p:nvSpPr>
        <p:spPr/>
        <p:txBody>
          <a:bodyPr>
            <a:normAutofit/>
          </a:bodyPr>
          <a:lstStyle/>
          <a:p>
            <a:r>
              <a:rPr lang="en-US" sz="3600" dirty="0"/>
              <a:t>Shear Thickening Fluid</a:t>
            </a:r>
            <a:endParaRPr lang="en-NG" sz="3600" dirty="0"/>
          </a:p>
        </p:txBody>
      </p:sp>
      <p:sp>
        <p:nvSpPr>
          <p:cNvPr id="3" name="Content Placeholder 2">
            <a:extLst>
              <a:ext uri="{FF2B5EF4-FFF2-40B4-BE49-F238E27FC236}">
                <a16:creationId xmlns:a16="http://schemas.microsoft.com/office/drawing/2014/main" id="{7A4CE646-868F-1860-CABA-59C9D749583A}"/>
              </a:ext>
            </a:extLst>
          </p:cNvPr>
          <p:cNvSpPr>
            <a:spLocks noGrp="1"/>
          </p:cNvSpPr>
          <p:nvPr>
            <p:ph idx="1"/>
          </p:nvPr>
        </p:nvSpPr>
        <p:spPr>
          <a:xfrm>
            <a:off x="565109" y="2127730"/>
            <a:ext cx="6317912" cy="4368603"/>
          </a:xfrm>
        </p:spPr>
        <p:txBody>
          <a:bodyPr/>
          <a:lstStyle/>
          <a:p>
            <a:pPr marL="0" indent="0">
              <a:buNone/>
            </a:pPr>
            <a:r>
              <a:rPr lang="en-US" sz="1800" dirty="0"/>
              <a:t>Shear-thickening fluid (STF), also known as dilatant fluid defies the usual behavior of Newtonian fluids</a:t>
            </a:r>
          </a:p>
          <a:p>
            <a:pPr lvl="1"/>
            <a:r>
              <a:rPr lang="en-US" sz="1800" dirty="0"/>
              <a:t>Its viscosity increases as the rate of shear strain (deformation) rises i.e. when you apply force or stress to STF, it becomes thicker rather than thinner like most fluids</a:t>
            </a:r>
          </a:p>
          <a:p>
            <a:pPr lvl="1"/>
            <a:r>
              <a:rPr lang="en-US" sz="1800" dirty="0"/>
              <a:t>At forces above critical shear rate, STF used in Smart Stem transitions from liquid state to solid state thus dissipating less energy and gas from the explosion through the drilled hole and improving effectivity</a:t>
            </a:r>
            <a:endParaRPr lang="en-NG" sz="1800" dirty="0"/>
          </a:p>
        </p:txBody>
      </p:sp>
      <p:pic>
        <p:nvPicPr>
          <p:cNvPr id="2052" name="Picture 4" descr="Frontiers | Use of shear thickening fluids in sport protection  applications: a review">
            <a:extLst>
              <a:ext uri="{FF2B5EF4-FFF2-40B4-BE49-F238E27FC236}">
                <a16:creationId xmlns:a16="http://schemas.microsoft.com/office/drawing/2014/main" id="{8FC94363-1272-51C8-77FB-C375463BA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437" y="2127730"/>
            <a:ext cx="2489040" cy="16143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85EDD3-DD19-A927-FFC6-590F95D85377}"/>
              </a:ext>
            </a:extLst>
          </p:cNvPr>
          <p:cNvPicPr>
            <a:picLocks noChangeAspect="1"/>
          </p:cNvPicPr>
          <p:nvPr/>
        </p:nvPicPr>
        <p:blipFill rotWithShape="1">
          <a:blip r:embed="rId3"/>
          <a:srcRect t="1824" r="2393" b="2630"/>
          <a:stretch/>
        </p:blipFill>
        <p:spPr>
          <a:xfrm>
            <a:off x="7690219" y="3882552"/>
            <a:ext cx="3593477" cy="2514067"/>
          </a:xfrm>
          <a:prstGeom prst="rect">
            <a:avLst/>
          </a:prstGeom>
        </p:spPr>
      </p:pic>
      <p:pic>
        <p:nvPicPr>
          <p:cNvPr id="7" name="Picture 6">
            <a:extLst>
              <a:ext uri="{FF2B5EF4-FFF2-40B4-BE49-F238E27FC236}">
                <a16:creationId xmlns:a16="http://schemas.microsoft.com/office/drawing/2014/main" id="{2D48FD1E-0A25-B9FF-3F9F-1B35099EBBF4}"/>
              </a:ext>
            </a:extLst>
          </p:cNvPr>
          <p:cNvPicPr>
            <a:picLocks noChangeAspect="1"/>
          </p:cNvPicPr>
          <p:nvPr/>
        </p:nvPicPr>
        <p:blipFill>
          <a:blip r:embed="rId4"/>
          <a:stretch>
            <a:fillRect/>
          </a:stretch>
        </p:blipFill>
        <p:spPr>
          <a:xfrm>
            <a:off x="9470545" y="53771"/>
            <a:ext cx="2138149" cy="1614303"/>
          </a:xfrm>
          <a:prstGeom prst="rect">
            <a:avLst/>
          </a:prstGeom>
        </p:spPr>
      </p:pic>
    </p:spTree>
    <p:extLst>
      <p:ext uri="{BB962C8B-B14F-4D97-AF65-F5344CB8AC3E}">
        <p14:creationId xmlns:p14="http://schemas.microsoft.com/office/powerpoint/2010/main" val="289599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21A685-6305-B709-89A1-05572D122452}"/>
              </a:ext>
            </a:extLst>
          </p:cNvPr>
          <p:cNvSpPr/>
          <p:nvPr/>
        </p:nvSpPr>
        <p:spPr>
          <a:xfrm>
            <a:off x="8793480" y="2042612"/>
            <a:ext cx="2893554" cy="40986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rPr>
              <a:t>Key Features</a:t>
            </a:r>
          </a:p>
          <a:p>
            <a:endParaRPr lang="en-US" b="1" dirty="0">
              <a:solidFill>
                <a:schemeClr val="tx1"/>
              </a:solidFill>
            </a:endParaRPr>
          </a:p>
          <a:p>
            <a:pPr marL="285750" indent="-285750">
              <a:buFont typeface="Arial" panose="020B0604020202020204" pitchFamily="34" charset="0"/>
              <a:buChar char="•"/>
            </a:pPr>
            <a:r>
              <a:rPr lang="en-US" sz="1600" dirty="0">
                <a:solidFill>
                  <a:schemeClr val="tx1"/>
                </a:solidFill>
              </a:rPr>
              <a:t>Smart Stems work for Drill Hole Depth up to 20 m</a:t>
            </a:r>
          </a:p>
          <a:p>
            <a:pPr marL="285750" indent="-285750">
              <a:buFont typeface="Arial" panose="020B0604020202020204" pitchFamily="34" charset="0"/>
              <a:buChar char="•"/>
            </a:pPr>
            <a:r>
              <a:rPr lang="en-US" sz="1600" b="1" dirty="0">
                <a:solidFill>
                  <a:schemeClr val="tx1"/>
                </a:solidFill>
              </a:rPr>
              <a:t>SP 800 with 83 mm diameter suitable for 90-110 mm drill hole diameter under development</a:t>
            </a:r>
          </a:p>
          <a:p>
            <a:pPr marL="285750" indent="-285750">
              <a:buFont typeface="Arial" panose="020B0604020202020204" pitchFamily="34" charset="0"/>
              <a:buChar char="•"/>
            </a:pPr>
            <a:r>
              <a:rPr lang="en-US" sz="1600" dirty="0">
                <a:solidFill>
                  <a:schemeClr val="tx1"/>
                </a:solidFill>
              </a:rPr>
              <a:t>Shelf Life of 1 year</a:t>
            </a:r>
          </a:p>
          <a:p>
            <a:pPr marL="285750" indent="-285750">
              <a:buFont typeface="Arial" panose="020B0604020202020204" pitchFamily="34" charset="0"/>
              <a:buChar char="•"/>
            </a:pPr>
            <a:r>
              <a:rPr lang="en-US" sz="1600" dirty="0">
                <a:solidFill>
                  <a:schemeClr val="tx1"/>
                </a:solidFill>
              </a:rPr>
              <a:t>To be stored between        (-10 ˚C) – 35 ˚ C</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endParaRPr lang="en-NG" dirty="0">
              <a:solidFill>
                <a:schemeClr val="tx1"/>
              </a:solidFill>
            </a:endParaRPr>
          </a:p>
        </p:txBody>
      </p:sp>
      <p:sp>
        <p:nvSpPr>
          <p:cNvPr id="2" name="Title 1">
            <a:extLst>
              <a:ext uri="{FF2B5EF4-FFF2-40B4-BE49-F238E27FC236}">
                <a16:creationId xmlns:a16="http://schemas.microsoft.com/office/drawing/2014/main" id="{7B696BE3-63F9-2546-1787-63E2D19EA9FF}"/>
              </a:ext>
            </a:extLst>
          </p:cNvPr>
          <p:cNvSpPr>
            <a:spLocks noGrp="1"/>
          </p:cNvSpPr>
          <p:nvPr>
            <p:ph type="title"/>
          </p:nvPr>
        </p:nvSpPr>
        <p:spPr/>
        <p:txBody>
          <a:bodyPr>
            <a:normAutofit/>
          </a:bodyPr>
          <a:lstStyle/>
          <a:p>
            <a:r>
              <a:rPr lang="en-US" sz="3600" dirty="0"/>
              <a:t>Smart Stem Models</a:t>
            </a:r>
            <a:endParaRPr lang="en-NG" sz="3600" dirty="0"/>
          </a:p>
        </p:txBody>
      </p:sp>
      <p:graphicFrame>
        <p:nvGraphicFramePr>
          <p:cNvPr id="6" name="Content Placeholder 5">
            <a:extLst>
              <a:ext uri="{FF2B5EF4-FFF2-40B4-BE49-F238E27FC236}">
                <a16:creationId xmlns:a16="http://schemas.microsoft.com/office/drawing/2014/main" id="{3A6CEB9D-0B32-D439-39CA-DE90F3B31E05}"/>
              </a:ext>
            </a:extLst>
          </p:cNvPr>
          <p:cNvGraphicFramePr>
            <a:graphicFrameLocks noGrp="1"/>
          </p:cNvGraphicFramePr>
          <p:nvPr>
            <p:ph idx="1"/>
            <p:extLst>
              <p:ext uri="{D42A27DB-BD31-4B8C-83A1-F6EECF244321}">
                <p14:modId xmlns:p14="http://schemas.microsoft.com/office/powerpoint/2010/main" val="1964410762"/>
              </p:ext>
            </p:extLst>
          </p:nvPr>
        </p:nvGraphicFramePr>
        <p:xfrm>
          <a:off x="550461" y="2042612"/>
          <a:ext cx="8020334" cy="4062258"/>
        </p:xfrm>
        <a:graphic>
          <a:graphicData uri="http://schemas.openxmlformats.org/drawingml/2006/table">
            <a:tbl>
              <a:tblPr firstRow="1" bandRow="1">
                <a:tableStyleId>{69012ECD-51FC-41F1-AA8D-1B2483CD663E}</a:tableStyleId>
              </a:tblPr>
              <a:tblGrid>
                <a:gridCol w="1604067">
                  <a:extLst>
                    <a:ext uri="{9D8B030D-6E8A-4147-A177-3AD203B41FA5}">
                      <a16:colId xmlns:a16="http://schemas.microsoft.com/office/drawing/2014/main" val="2575366695"/>
                    </a:ext>
                  </a:extLst>
                </a:gridCol>
                <a:gridCol w="1748732">
                  <a:extLst>
                    <a:ext uri="{9D8B030D-6E8A-4147-A177-3AD203B41FA5}">
                      <a16:colId xmlns:a16="http://schemas.microsoft.com/office/drawing/2014/main" val="2434744624"/>
                    </a:ext>
                  </a:extLst>
                </a:gridCol>
                <a:gridCol w="1561127">
                  <a:extLst>
                    <a:ext uri="{9D8B030D-6E8A-4147-A177-3AD203B41FA5}">
                      <a16:colId xmlns:a16="http://schemas.microsoft.com/office/drawing/2014/main" val="1589696182"/>
                    </a:ext>
                  </a:extLst>
                </a:gridCol>
                <a:gridCol w="1502341">
                  <a:extLst>
                    <a:ext uri="{9D8B030D-6E8A-4147-A177-3AD203B41FA5}">
                      <a16:colId xmlns:a16="http://schemas.microsoft.com/office/drawing/2014/main" val="1149504130"/>
                    </a:ext>
                  </a:extLst>
                </a:gridCol>
                <a:gridCol w="1604067">
                  <a:extLst>
                    <a:ext uri="{9D8B030D-6E8A-4147-A177-3AD203B41FA5}">
                      <a16:colId xmlns:a16="http://schemas.microsoft.com/office/drawing/2014/main" val="2296113691"/>
                    </a:ext>
                  </a:extLst>
                </a:gridCol>
              </a:tblGrid>
              <a:tr h="828879">
                <a:tc>
                  <a:txBody>
                    <a:bodyPr/>
                    <a:lstStyle/>
                    <a:p>
                      <a:pPr algn="ctr"/>
                      <a:r>
                        <a:rPr lang="en-US" dirty="0"/>
                        <a:t>Metric</a:t>
                      </a:r>
                      <a:endParaRPr lang="en-NG" dirty="0"/>
                    </a:p>
                  </a:txBody>
                  <a:tcPr anchor="ctr"/>
                </a:tc>
                <a:tc>
                  <a:txBody>
                    <a:bodyPr/>
                    <a:lstStyle/>
                    <a:p>
                      <a:pPr algn="ctr"/>
                      <a:r>
                        <a:rPr lang="en-US" dirty="0"/>
                        <a:t>Measurement Unit</a:t>
                      </a:r>
                      <a:endParaRPr lang="en-NG" dirty="0"/>
                    </a:p>
                  </a:txBody>
                  <a:tcPr anchor="ctr"/>
                </a:tc>
                <a:tc>
                  <a:txBody>
                    <a:bodyPr/>
                    <a:lstStyle/>
                    <a:p>
                      <a:pPr algn="ctr"/>
                      <a:r>
                        <a:rPr lang="en-US" dirty="0"/>
                        <a:t>SP 300*</a:t>
                      </a:r>
                      <a:endParaRPr lang="en-NG" dirty="0"/>
                    </a:p>
                  </a:txBody>
                  <a:tcPr anchor="ctr"/>
                </a:tc>
                <a:tc>
                  <a:txBody>
                    <a:bodyPr/>
                    <a:lstStyle/>
                    <a:p>
                      <a:pPr algn="ctr"/>
                      <a:r>
                        <a:rPr lang="en-US" dirty="0"/>
                        <a:t>SP 400</a:t>
                      </a:r>
                      <a:endParaRPr lang="en-NG" dirty="0"/>
                    </a:p>
                  </a:txBody>
                  <a:tcPr anchor="ctr"/>
                </a:tc>
                <a:tc>
                  <a:txBody>
                    <a:bodyPr/>
                    <a:lstStyle/>
                    <a:p>
                      <a:pPr algn="ctr"/>
                      <a:r>
                        <a:rPr lang="en-US" dirty="0"/>
                        <a:t>SP 600</a:t>
                      </a:r>
                      <a:endParaRPr lang="en-NG" dirty="0"/>
                    </a:p>
                  </a:txBody>
                  <a:tcPr anchor="ctr"/>
                </a:tc>
                <a:extLst>
                  <a:ext uri="{0D108BD9-81ED-4DB2-BD59-A6C34878D82A}">
                    <a16:rowId xmlns:a16="http://schemas.microsoft.com/office/drawing/2014/main" val="2244012510"/>
                  </a:ext>
                </a:extLst>
              </a:tr>
              <a:tr h="498673">
                <a:tc>
                  <a:txBody>
                    <a:bodyPr/>
                    <a:lstStyle/>
                    <a:p>
                      <a:r>
                        <a:rPr lang="en-US" sz="1600" dirty="0"/>
                        <a:t>Stem Diameter</a:t>
                      </a:r>
                      <a:endParaRPr lang="en-NG" sz="1600" dirty="0"/>
                    </a:p>
                  </a:txBody>
                  <a:tcPr anchor="ctr"/>
                </a:tc>
                <a:tc>
                  <a:txBody>
                    <a:bodyPr/>
                    <a:lstStyle/>
                    <a:p>
                      <a:pPr algn="ctr"/>
                      <a:r>
                        <a:rPr lang="en-US" sz="1400" i="1" dirty="0"/>
                        <a:t>mm</a:t>
                      </a:r>
                      <a:endParaRPr lang="en-NG" sz="1400" i="1" dirty="0"/>
                    </a:p>
                  </a:txBody>
                  <a:tcPr anchor="ctr"/>
                </a:tc>
                <a:tc>
                  <a:txBody>
                    <a:bodyPr/>
                    <a:lstStyle/>
                    <a:p>
                      <a:pPr algn="ctr"/>
                      <a:r>
                        <a:rPr lang="en-US" sz="1600" dirty="0"/>
                        <a:t>25</a:t>
                      </a:r>
                      <a:endParaRPr lang="en-NG" sz="1600" dirty="0"/>
                    </a:p>
                  </a:txBody>
                  <a:tcPr anchor="ctr"/>
                </a:tc>
                <a:tc>
                  <a:txBody>
                    <a:bodyPr/>
                    <a:lstStyle/>
                    <a:p>
                      <a:pPr algn="ctr"/>
                      <a:r>
                        <a:rPr lang="en-US" sz="1600" dirty="0"/>
                        <a:t>38</a:t>
                      </a:r>
                      <a:endParaRPr lang="en-NG" sz="1600" dirty="0"/>
                    </a:p>
                  </a:txBody>
                  <a:tcPr anchor="ctr"/>
                </a:tc>
                <a:tc>
                  <a:txBody>
                    <a:bodyPr/>
                    <a:lstStyle/>
                    <a:p>
                      <a:pPr algn="ctr"/>
                      <a:r>
                        <a:rPr lang="en-US" sz="1600" dirty="0"/>
                        <a:t>58</a:t>
                      </a:r>
                      <a:endParaRPr lang="en-NG" sz="1600" dirty="0"/>
                    </a:p>
                  </a:txBody>
                  <a:tcPr anchor="ctr"/>
                </a:tc>
                <a:extLst>
                  <a:ext uri="{0D108BD9-81ED-4DB2-BD59-A6C34878D82A}">
                    <a16:rowId xmlns:a16="http://schemas.microsoft.com/office/drawing/2014/main" val="3423882756"/>
                  </a:ext>
                </a:extLst>
              </a:tr>
              <a:tr h="498673">
                <a:tc>
                  <a:txBody>
                    <a:bodyPr/>
                    <a:lstStyle/>
                    <a:p>
                      <a:r>
                        <a:rPr lang="en-US" sz="1600" dirty="0"/>
                        <a:t>Stem Length</a:t>
                      </a:r>
                    </a:p>
                  </a:txBody>
                  <a:tcPr anchor="ctr"/>
                </a:tc>
                <a:tc>
                  <a:txBody>
                    <a:bodyPr/>
                    <a:lstStyle/>
                    <a:p>
                      <a:pPr algn="ctr"/>
                      <a:r>
                        <a:rPr lang="en-US" sz="1400" i="1" dirty="0"/>
                        <a:t>mm</a:t>
                      </a:r>
                      <a:endParaRPr lang="en-NG" sz="1400" i="1" dirty="0"/>
                    </a:p>
                  </a:txBody>
                  <a:tcPr anchor="ctr"/>
                </a:tc>
                <a:tc>
                  <a:txBody>
                    <a:bodyPr/>
                    <a:lstStyle/>
                    <a:p>
                      <a:pPr algn="ctr"/>
                      <a:r>
                        <a:rPr lang="en-US" sz="1600" dirty="0"/>
                        <a:t>350</a:t>
                      </a:r>
                      <a:endParaRPr lang="en-NG" sz="1600" dirty="0"/>
                    </a:p>
                  </a:txBody>
                  <a:tcPr anchor="ctr"/>
                </a:tc>
                <a:tc>
                  <a:txBody>
                    <a:bodyPr/>
                    <a:lstStyle/>
                    <a:p>
                      <a:pPr algn="ctr"/>
                      <a:r>
                        <a:rPr lang="en-US" sz="1600" dirty="0"/>
                        <a:t>270</a:t>
                      </a:r>
                      <a:endParaRPr lang="en-NG" sz="1600" dirty="0"/>
                    </a:p>
                  </a:txBody>
                  <a:tcPr anchor="ctr"/>
                </a:tc>
                <a:tc>
                  <a:txBody>
                    <a:bodyPr/>
                    <a:lstStyle/>
                    <a:p>
                      <a:pPr algn="ctr"/>
                      <a:r>
                        <a:rPr lang="en-US" sz="1600" dirty="0"/>
                        <a:t>380</a:t>
                      </a:r>
                      <a:endParaRPr lang="en-NG" sz="1600" dirty="0"/>
                    </a:p>
                  </a:txBody>
                  <a:tcPr anchor="ctr"/>
                </a:tc>
                <a:extLst>
                  <a:ext uri="{0D108BD9-81ED-4DB2-BD59-A6C34878D82A}">
                    <a16:rowId xmlns:a16="http://schemas.microsoft.com/office/drawing/2014/main" val="1498037682"/>
                  </a:ext>
                </a:extLst>
              </a:tr>
              <a:tr h="498673">
                <a:tc>
                  <a:txBody>
                    <a:bodyPr/>
                    <a:lstStyle/>
                    <a:p>
                      <a:r>
                        <a:rPr lang="en-US" sz="1600" dirty="0"/>
                        <a:t>Stem Weight</a:t>
                      </a:r>
                      <a:endParaRPr lang="en-NG" sz="1600" dirty="0"/>
                    </a:p>
                  </a:txBody>
                  <a:tcPr anchor="ctr"/>
                </a:tc>
                <a:tc>
                  <a:txBody>
                    <a:bodyPr/>
                    <a:lstStyle/>
                    <a:p>
                      <a:pPr algn="ctr"/>
                      <a:r>
                        <a:rPr lang="en-US" sz="1400" i="1" dirty="0"/>
                        <a:t>kg</a:t>
                      </a:r>
                      <a:endParaRPr lang="en-NG" sz="1400" i="1" dirty="0"/>
                    </a:p>
                  </a:txBody>
                  <a:tcPr anchor="ctr"/>
                </a:tc>
                <a:tc>
                  <a:txBody>
                    <a:bodyPr/>
                    <a:lstStyle/>
                    <a:p>
                      <a:pPr algn="ctr"/>
                      <a:r>
                        <a:rPr lang="en-US" sz="1600" dirty="0"/>
                        <a:t>0.22</a:t>
                      </a:r>
                      <a:endParaRPr lang="en-NG" sz="1600" dirty="0"/>
                    </a:p>
                  </a:txBody>
                  <a:tcPr anchor="ctr"/>
                </a:tc>
                <a:tc>
                  <a:txBody>
                    <a:bodyPr/>
                    <a:lstStyle/>
                    <a:p>
                      <a:pPr algn="ctr"/>
                      <a:r>
                        <a:rPr lang="en-US" sz="1600" dirty="0"/>
                        <a:t>0.4</a:t>
                      </a:r>
                      <a:endParaRPr lang="en-NG" sz="1600" dirty="0"/>
                    </a:p>
                  </a:txBody>
                  <a:tcPr anchor="ctr"/>
                </a:tc>
                <a:tc>
                  <a:txBody>
                    <a:bodyPr/>
                    <a:lstStyle/>
                    <a:p>
                      <a:pPr algn="ctr"/>
                      <a:r>
                        <a:rPr lang="en-US" sz="1600" dirty="0"/>
                        <a:t>1.3</a:t>
                      </a:r>
                      <a:endParaRPr lang="en-NG" sz="1600" dirty="0"/>
                    </a:p>
                  </a:txBody>
                  <a:tcPr anchor="ctr"/>
                </a:tc>
                <a:extLst>
                  <a:ext uri="{0D108BD9-81ED-4DB2-BD59-A6C34878D82A}">
                    <a16:rowId xmlns:a16="http://schemas.microsoft.com/office/drawing/2014/main" val="702574297"/>
                  </a:ext>
                </a:extLst>
              </a:tr>
              <a:tr h="498673">
                <a:tc>
                  <a:txBody>
                    <a:bodyPr/>
                    <a:lstStyle/>
                    <a:p>
                      <a:r>
                        <a:rPr lang="en-US" sz="1600" dirty="0"/>
                        <a:t>Stem Specific Density</a:t>
                      </a:r>
                      <a:endParaRPr lang="en-NG" sz="1600" dirty="0"/>
                    </a:p>
                  </a:txBody>
                  <a:tcPr anchor="ctr"/>
                </a:tc>
                <a:tc>
                  <a:txBody>
                    <a:bodyPr/>
                    <a:lstStyle/>
                    <a:p>
                      <a:pPr algn="ctr"/>
                      <a:r>
                        <a:rPr lang="en-US" sz="1400" i="1" dirty="0"/>
                        <a:t>ton/cubic m</a:t>
                      </a:r>
                      <a:endParaRPr lang="en-NG" sz="1400" i="1" dirty="0"/>
                    </a:p>
                  </a:txBody>
                  <a:tcPr anchor="ctr"/>
                </a:tc>
                <a:tc>
                  <a:txBody>
                    <a:bodyPr/>
                    <a:lstStyle/>
                    <a:p>
                      <a:pPr algn="ctr"/>
                      <a:r>
                        <a:rPr lang="en-US" sz="1600" dirty="0"/>
                        <a:t>1.3</a:t>
                      </a:r>
                      <a:endParaRPr lang="en-NG" sz="1600" dirty="0"/>
                    </a:p>
                  </a:txBody>
                  <a:tcPr anchor="ctr"/>
                </a:tc>
                <a:tc>
                  <a:txBody>
                    <a:bodyPr/>
                    <a:lstStyle/>
                    <a:p>
                      <a:pPr algn="ctr"/>
                      <a:r>
                        <a:rPr lang="en-US" sz="1600" dirty="0"/>
                        <a:t>1.3</a:t>
                      </a:r>
                      <a:endParaRPr lang="en-NG" sz="1600" dirty="0"/>
                    </a:p>
                  </a:txBody>
                  <a:tcPr anchor="ctr"/>
                </a:tc>
                <a:tc>
                  <a:txBody>
                    <a:bodyPr/>
                    <a:lstStyle/>
                    <a:p>
                      <a:pPr algn="ctr"/>
                      <a:r>
                        <a:rPr lang="en-US" sz="1600" dirty="0"/>
                        <a:t>1.3</a:t>
                      </a:r>
                      <a:endParaRPr lang="en-NG" sz="1600" dirty="0"/>
                    </a:p>
                  </a:txBody>
                  <a:tcPr anchor="ctr"/>
                </a:tc>
                <a:extLst>
                  <a:ext uri="{0D108BD9-81ED-4DB2-BD59-A6C34878D82A}">
                    <a16:rowId xmlns:a16="http://schemas.microsoft.com/office/drawing/2014/main" val="2035579800"/>
                  </a:ext>
                </a:extLst>
              </a:tr>
              <a:tr h="498673">
                <a:tc>
                  <a:txBody>
                    <a:bodyPr/>
                    <a:lstStyle/>
                    <a:p>
                      <a:r>
                        <a:rPr lang="en-US" sz="1600" dirty="0"/>
                        <a:t>Min. Drill Hole Diameter</a:t>
                      </a:r>
                      <a:endParaRPr lang="en-NG" sz="1600" dirty="0"/>
                    </a:p>
                  </a:txBody>
                  <a:tcPr anchor="ctr"/>
                </a:tc>
                <a:tc>
                  <a:txBody>
                    <a:bodyPr/>
                    <a:lstStyle/>
                    <a:p>
                      <a:pPr algn="ctr"/>
                      <a:r>
                        <a:rPr lang="en-US" sz="1400" i="1" dirty="0"/>
                        <a:t>mm</a:t>
                      </a:r>
                      <a:endParaRPr lang="en-NG" sz="1400" i="1" dirty="0"/>
                    </a:p>
                  </a:txBody>
                  <a:tcPr anchor="ctr"/>
                </a:tc>
                <a:tc>
                  <a:txBody>
                    <a:bodyPr/>
                    <a:lstStyle/>
                    <a:p>
                      <a:pPr algn="ctr"/>
                      <a:r>
                        <a:rPr lang="en-US" sz="1600" dirty="0"/>
                        <a:t>32-40 </a:t>
                      </a:r>
                      <a:endParaRPr lang="en-NG" sz="1600" dirty="0"/>
                    </a:p>
                  </a:txBody>
                  <a:tcPr anchor="ctr"/>
                </a:tc>
                <a:tc>
                  <a:txBody>
                    <a:bodyPr/>
                    <a:lstStyle/>
                    <a:p>
                      <a:pPr algn="ctr"/>
                      <a:r>
                        <a:rPr lang="en-US" sz="1600" dirty="0"/>
                        <a:t>45-55</a:t>
                      </a:r>
                      <a:endParaRPr lang="en-NG" sz="1600" dirty="0"/>
                    </a:p>
                  </a:txBody>
                  <a:tcPr anchor="ctr"/>
                </a:tc>
                <a:tc>
                  <a:txBody>
                    <a:bodyPr/>
                    <a:lstStyle/>
                    <a:p>
                      <a:pPr algn="ctr"/>
                      <a:r>
                        <a:rPr lang="en-US" sz="1600" dirty="0"/>
                        <a:t>65-75</a:t>
                      </a:r>
                      <a:endParaRPr lang="en-NG" sz="1600" dirty="0"/>
                    </a:p>
                  </a:txBody>
                  <a:tcPr anchor="ctr"/>
                </a:tc>
                <a:extLst>
                  <a:ext uri="{0D108BD9-81ED-4DB2-BD59-A6C34878D82A}">
                    <a16:rowId xmlns:a16="http://schemas.microsoft.com/office/drawing/2014/main" val="3008659338"/>
                  </a:ext>
                </a:extLst>
              </a:tr>
              <a:tr h="498673">
                <a:tc>
                  <a:txBody>
                    <a:bodyPr/>
                    <a:lstStyle/>
                    <a:p>
                      <a:r>
                        <a:rPr lang="en-US" sz="1600" dirty="0"/>
                        <a:t>No. of stems per box</a:t>
                      </a:r>
                      <a:endParaRPr lang="en-NG" sz="1600" dirty="0"/>
                    </a:p>
                  </a:txBody>
                  <a:tcPr anchor="ctr"/>
                </a:tc>
                <a:tc>
                  <a:txBody>
                    <a:bodyPr/>
                    <a:lstStyle/>
                    <a:p>
                      <a:pPr algn="ctr"/>
                      <a:r>
                        <a:rPr lang="en-US" sz="1400" i="1" dirty="0"/>
                        <a:t>#</a:t>
                      </a:r>
                      <a:endParaRPr lang="en-NG" sz="1400" i="1" dirty="0"/>
                    </a:p>
                  </a:txBody>
                  <a:tcPr anchor="ctr"/>
                </a:tc>
                <a:tc>
                  <a:txBody>
                    <a:bodyPr/>
                    <a:lstStyle/>
                    <a:p>
                      <a:pPr algn="ctr"/>
                      <a:r>
                        <a:rPr lang="en-US" sz="1600" dirty="0"/>
                        <a:t>60</a:t>
                      </a:r>
                      <a:endParaRPr lang="en-NG" sz="1600" dirty="0"/>
                    </a:p>
                  </a:txBody>
                  <a:tcPr anchor="ctr"/>
                </a:tc>
                <a:tc>
                  <a:txBody>
                    <a:bodyPr/>
                    <a:lstStyle/>
                    <a:p>
                      <a:pPr algn="ctr"/>
                      <a:r>
                        <a:rPr lang="en-US" sz="1600" dirty="0"/>
                        <a:t>40</a:t>
                      </a:r>
                      <a:endParaRPr lang="en-NG" sz="1600" dirty="0"/>
                    </a:p>
                  </a:txBody>
                  <a:tcPr anchor="ctr"/>
                </a:tc>
                <a:tc>
                  <a:txBody>
                    <a:bodyPr/>
                    <a:lstStyle/>
                    <a:p>
                      <a:pPr algn="ctr"/>
                      <a:r>
                        <a:rPr lang="en-US" sz="1600" dirty="0"/>
                        <a:t>20</a:t>
                      </a:r>
                      <a:endParaRPr lang="en-NG" sz="1600" dirty="0"/>
                    </a:p>
                  </a:txBody>
                  <a:tcPr anchor="ctr"/>
                </a:tc>
                <a:extLst>
                  <a:ext uri="{0D108BD9-81ED-4DB2-BD59-A6C34878D82A}">
                    <a16:rowId xmlns:a16="http://schemas.microsoft.com/office/drawing/2014/main" val="3735479298"/>
                  </a:ext>
                </a:extLst>
              </a:tr>
            </a:tbl>
          </a:graphicData>
        </a:graphic>
      </p:graphicFrame>
      <p:pic>
        <p:nvPicPr>
          <p:cNvPr id="8" name="Picture 7">
            <a:extLst>
              <a:ext uri="{FF2B5EF4-FFF2-40B4-BE49-F238E27FC236}">
                <a16:creationId xmlns:a16="http://schemas.microsoft.com/office/drawing/2014/main" id="{F2EB2FCD-C995-416B-6FAB-0FBAB68B69F6}"/>
              </a:ext>
            </a:extLst>
          </p:cNvPr>
          <p:cNvPicPr>
            <a:picLocks noChangeAspect="1"/>
          </p:cNvPicPr>
          <p:nvPr/>
        </p:nvPicPr>
        <p:blipFill>
          <a:blip r:embed="rId2"/>
          <a:stretch>
            <a:fillRect/>
          </a:stretch>
        </p:blipFill>
        <p:spPr>
          <a:xfrm>
            <a:off x="9470545" y="53771"/>
            <a:ext cx="2138149" cy="1614303"/>
          </a:xfrm>
          <a:prstGeom prst="rect">
            <a:avLst/>
          </a:prstGeom>
        </p:spPr>
      </p:pic>
      <p:sp>
        <p:nvSpPr>
          <p:cNvPr id="9" name="TextBox 8">
            <a:extLst>
              <a:ext uri="{FF2B5EF4-FFF2-40B4-BE49-F238E27FC236}">
                <a16:creationId xmlns:a16="http://schemas.microsoft.com/office/drawing/2014/main" id="{D7039E23-2D6B-1205-798D-534EABB8496A}"/>
              </a:ext>
            </a:extLst>
          </p:cNvPr>
          <p:cNvSpPr txBox="1"/>
          <p:nvPr/>
        </p:nvSpPr>
        <p:spPr>
          <a:xfrm>
            <a:off x="550461" y="6141263"/>
            <a:ext cx="5359021" cy="215444"/>
          </a:xfrm>
          <a:prstGeom prst="rect">
            <a:avLst/>
          </a:prstGeom>
          <a:noFill/>
        </p:spPr>
        <p:txBody>
          <a:bodyPr wrap="square" rtlCol="0">
            <a:spAutoFit/>
          </a:bodyPr>
          <a:lstStyle/>
          <a:p>
            <a:r>
              <a:rPr lang="en-US" sz="800" i="1" dirty="0"/>
              <a:t>SP300* : Stem specifications to be confirmed</a:t>
            </a:r>
            <a:endParaRPr lang="en-NG" sz="800" i="1" dirty="0"/>
          </a:p>
        </p:txBody>
      </p:sp>
    </p:spTree>
    <p:extLst>
      <p:ext uri="{BB962C8B-B14F-4D97-AF65-F5344CB8AC3E}">
        <p14:creationId xmlns:p14="http://schemas.microsoft.com/office/powerpoint/2010/main" val="2658368078"/>
      </p:ext>
    </p:extLst>
  </p:cSld>
  <p:clrMapOvr>
    <a:masterClrMapping/>
  </p:clrMapOvr>
</p:sld>
</file>

<file path=ppt/theme/theme1.xml><?xml version="1.0" encoding="utf-8"?>
<a:theme xmlns:a="http://schemas.openxmlformats.org/drawingml/2006/main" name="AccentBoxVTI">
  <a:themeElements>
    <a:clrScheme name="Custom 1">
      <a:dk1>
        <a:sysClr val="windowText" lastClr="000000"/>
      </a:dk1>
      <a:lt1>
        <a:sysClr val="window" lastClr="FFFFFF"/>
      </a:lt1>
      <a:dk2>
        <a:srgbClr val="455F51"/>
      </a:dk2>
      <a:lt2>
        <a:srgbClr val="E3DED1"/>
      </a:lt2>
      <a:accent1>
        <a:srgbClr val="3F762A"/>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87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2EFFBB4-3DEB-4B05-BA55-01B426C51EE4}">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11502</TotalTime>
  <Words>808</Words>
  <Application>Microsoft Office PowerPoint</Application>
  <PresentationFormat>Widescreen</PresentationFormat>
  <Paragraphs>183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Aptos</vt:lpstr>
      <vt:lpstr>Arial</vt:lpstr>
      <vt:lpstr>Avenir Next LT Pro</vt:lpstr>
      <vt:lpstr>Calibri</vt:lpstr>
      <vt:lpstr>AccentBoxVTI</vt:lpstr>
      <vt:lpstr>SMART STEM </vt:lpstr>
      <vt:lpstr>Content</vt:lpstr>
      <vt:lpstr>Traditional Stemming Material</vt:lpstr>
      <vt:lpstr>Constraints with Traditional Stemming</vt:lpstr>
      <vt:lpstr>Content</vt:lpstr>
      <vt:lpstr>Development Motivation</vt:lpstr>
      <vt:lpstr>Smart Stem Features</vt:lpstr>
      <vt:lpstr>Shear Thickening Fluid</vt:lpstr>
      <vt:lpstr>Smart Stem Models</vt:lpstr>
      <vt:lpstr>Smart Stem Benefits</vt:lpstr>
      <vt:lpstr>Content</vt:lpstr>
      <vt:lpstr>Smart Stem Application</vt:lpstr>
      <vt:lpstr>Content</vt:lpstr>
      <vt:lpstr>Certifications </vt:lpstr>
      <vt:lpstr>Contact Information   Sumul Patel sumul.patel@dattatreyainc.com M: +919824049872  Yash Patel yashpatel.2910@outlook.com M: +916353927986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STEM</dc:title>
  <dc:creator>Yash Patel</dc:creator>
  <cp:lastModifiedBy>Yash Patel</cp:lastModifiedBy>
  <cp:revision>27</cp:revision>
  <dcterms:created xsi:type="dcterms:W3CDTF">2024-02-26T06:40:23Z</dcterms:created>
  <dcterms:modified xsi:type="dcterms:W3CDTF">2024-04-01T06:30:04Z</dcterms:modified>
</cp:coreProperties>
</file>